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9144000" cy="5143500" type="screen16x9"/>
  <p:notesSz cx="6858000" cy="9144000"/>
  <p:embeddedFontLst>
    <p:embeddedFont>
      <p:font typeface="Proxima Nova" panose="02000506030000020004" pitchFamily="2"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Roboto Medium" panose="02000000000000000000" pitchFamily="2" charset="0"/>
      <p:regular r:id="rId42"/>
      <p:bold r:id="rId43"/>
      <p:italic r:id="rId44"/>
      <p:boldItalic r:id="rId45"/>
    </p:embeddedFont>
    <p:embeddedFont>
      <p:font typeface="Roboto Serif" pitchFamily="2" charset="77"/>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ghw2ol2GXDwhYZi2yJHOU7Zo7o1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7"/>
    <p:restoredTop sz="96327"/>
  </p:normalViewPr>
  <p:slideViewPr>
    <p:cSldViewPr snapToGrid="0">
      <p:cViewPr varScale="1">
        <p:scale>
          <a:sx n="170" d="100"/>
          <a:sy n="170" d="100"/>
        </p:scale>
        <p:origin x="20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customschemas.google.com/relationships/presentationmetadata" Target="metadata"/><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ature.com/articles/s41560-022-01105-7"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www.wecc.org/Administrative/NREL%20elec%20tranformation%20study%20with%20GHG%20comments.pdf" TargetMode="External"/><Relationship Id="rId5" Type="http://schemas.openxmlformats.org/officeDocument/2006/relationships/slide" Target="../slides/slide27.xml"/><Relationship Id="rId4" Type="http://schemas.openxmlformats.org/officeDocument/2006/relationships/hyperlink" Target="https://www.jdpower.com/cars/shopping-guides/ev-drivers-less-satisfied-with-public-charging"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mdpi.com/1996-1073/16/3/1213"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a34d97e14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2a34d97e14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7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a3564c5ed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2a3564c5ed3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6318dfc94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g26318dfc94f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6318dfc94f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26318dfc94f_0_1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218181"/>
              </a:lnSpc>
              <a:spcBef>
                <a:spcPts val="0"/>
              </a:spcBef>
              <a:spcAft>
                <a:spcPts val="0"/>
              </a:spcAft>
              <a:buSzPts val="1100"/>
              <a:buNone/>
            </a:pPr>
            <a:r>
              <a:rPr lang="en" sz="1000">
                <a:solidFill>
                  <a:schemeClr val="dk1"/>
                </a:solidFill>
              </a:rPr>
              <a:t>Ill talk about some of the literatures we referenced to help us determine our methodologies and guidance on how to approach the problem</a:t>
            </a:r>
            <a:endParaRPr sz="1000">
              <a:solidFill>
                <a:schemeClr val="dk1"/>
              </a:solidFill>
            </a:endParaRPr>
          </a:p>
          <a:p>
            <a:pPr marL="0" lvl="0" indent="0" algn="just" rtl="0">
              <a:lnSpc>
                <a:spcPct val="218181"/>
              </a:lnSpc>
              <a:spcBef>
                <a:spcPts val="0"/>
              </a:spcBef>
              <a:spcAft>
                <a:spcPts val="0"/>
              </a:spcAft>
              <a:buSzPts val="1100"/>
              <a:buNone/>
            </a:pPr>
            <a:r>
              <a:rPr lang="en" sz="1000">
                <a:solidFill>
                  <a:schemeClr val="dk1"/>
                </a:solidFill>
              </a:rPr>
              <a:t>This literature proposed a smart charging scheduling Deep Q-Network (DQN) model that takes in consideration of battery level, trip distance, nearby charging stations, appointments, and average speed. The model utilizes simulated scenarios for creating new datasets and neural networks to identify optimal charging stations and time intervals for charging.</a:t>
            </a:r>
            <a:endParaRPr sz="1000">
              <a:solidFill>
                <a:schemeClr val="dk1"/>
              </a:solidFill>
            </a:endParaRPr>
          </a:p>
          <a:p>
            <a:pPr marL="0" lvl="0" indent="0" algn="just" rtl="0">
              <a:lnSpc>
                <a:spcPct val="115000"/>
              </a:lnSpc>
              <a:spcBef>
                <a:spcPts val="0"/>
              </a:spcBef>
              <a:spcAft>
                <a:spcPts val="0"/>
              </a:spcAft>
              <a:buSzPts val="1100"/>
              <a:buNone/>
            </a:pPr>
            <a:r>
              <a:rPr lang="en" sz="1000">
                <a:solidFill>
                  <a:schemeClr val="dk1"/>
                </a:solidFill>
              </a:rPr>
              <a:t>They also performed several experiments based on the scenarios generated by the simulator.</a:t>
            </a:r>
            <a:endParaRPr sz="1000">
              <a:solidFill>
                <a:schemeClr val="dk1"/>
              </a:solidFill>
            </a:endParaRPr>
          </a:p>
          <a:p>
            <a:pPr marL="457200" lvl="0" indent="-228600" algn="l" rtl="0">
              <a:lnSpc>
                <a:spcPct val="115000"/>
              </a:lnSpc>
              <a:spcBef>
                <a:spcPts val="500"/>
              </a:spcBef>
              <a:spcAft>
                <a:spcPts val="0"/>
              </a:spcAft>
              <a:buClr>
                <a:schemeClr val="dk1"/>
              </a:buClr>
              <a:buSzPts val="1000"/>
              <a:buNone/>
            </a:pPr>
            <a:r>
              <a:rPr lang="en" sz="1000">
                <a:solidFill>
                  <a:schemeClr val="dk1"/>
                </a:solidFill>
              </a:rPr>
              <a:t>▪ Environment: Simulation of three interconnected cities, total distance of 25 km;</a:t>
            </a:r>
            <a:endParaRPr sz="1000">
              <a:solidFill>
                <a:schemeClr val="dk1"/>
              </a:solidFill>
            </a:endParaRPr>
          </a:p>
          <a:p>
            <a:pPr marL="457200" lvl="0" indent="-228600" algn="l" rtl="0">
              <a:lnSpc>
                <a:spcPct val="115000"/>
              </a:lnSpc>
              <a:spcBef>
                <a:spcPts val="0"/>
              </a:spcBef>
              <a:spcAft>
                <a:spcPts val="0"/>
              </a:spcAft>
              <a:buClr>
                <a:schemeClr val="dk1"/>
              </a:buClr>
              <a:buSzPts val="1000"/>
              <a:buNone/>
            </a:pPr>
            <a:r>
              <a:rPr lang="en" sz="1000">
                <a:solidFill>
                  <a:schemeClr val="dk1"/>
                </a:solidFill>
              </a:rPr>
              <a:t>▪ Generated cars: 400 cars with a random initial position and random destination points. </a:t>
            </a:r>
            <a:endParaRPr sz="1000">
              <a:solidFill>
                <a:schemeClr val="dk1"/>
              </a:solidFill>
            </a:endParaRPr>
          </a:p>
          <a:p>
            <a:pPr marL="0" lvl="0" indent="0" algn="l" rtl="0">
              <a:lnSpc>
                <a:spcPct val="115000"/>
              </a:lnSpc>
              <a:spcBef>
                <a:spcPts val="500"/>
              </a:spcBef>
              <a:spcAft>
                <a:spcPts val="0"/>
              </a:spcAft>
              <a:buSzPts val="1100"/>
              <a:buNone/>
            </a:pPr>
            <a:r>
              <a:rPr lang="en" sz="1000">
                <a:solidFill>
                  <a:schemeClr val="dk1"/>
                </a:solidFill>
              </a:rPr>
              <a:t>The model used a DQN with a simple neural network (a single hidden layer of 16 neurons)</a:t>
            </a:r>
            <a:endParaRPr sz="1000">
              <a:solidFill>
                <a:schemeClr val="dk1"/>
              </a:solidFill>
            </a:endParaRPr>
          </a:p>
          <a:p>
            <a:pPr marL="0" lvl="0" indent="0" algn="l" rtl="0">
              <a:lnSpc>
                <a:spcPct val="115000"/>
              </a:lnSpc>
              <a:spcBef>
                <a:spcPts val="500"/>
              </a:spcBef>
              <a:spcAft>
                <a:spcPts val="0"/>
              </a:spcAft>
              <a:buSzPts val="1100"/>
              <a:buNone/>
            </a:pPr>
            <a:r>
              <a:rPr lang="en" sz="1000">
                <a:solidFill>
                  <a:schemeClr val="dk1"/>
                </a:solidFill>
              </a:rPr>
              <a:t>They developed and trained the neural network that uses a history of the situations encountered thus far to identify the optimal charging station and time interval for recharging</a:t>
            </a:r>
            <a:endParaRPr sz="1000">
              <a:solidFill>
                <a:schemeClr val="dk1"/>
              </a:solidFill>
            </a:endParaRPr>
          </a:p>
          <a:p>
            <a:pPr marL="0" lvl="0" indent="0" algn="l" rtl="0">
              <a:lnSpc>
                <a:spcPct val="115000"/>
              </a:lnSpc>
              <a:spcBef>
                <a:spcPts val="500"/>
              </a:spcBef>
              <a:spcAft>
                <a:spcPts val="0"/>
              </a:spcAft>
              <a:buSzPts val="1100"/>
              <a:buNone/>
            </a:pPr>
            <a:r>
              <a:rPr lang="en" sz="1000">
                <a:solidFill>
                  <a:schemeClr val="dk1"/>
                </a:solidFill>
              </a:rPr>
              <a:t>Limitations: Because the training data are generated by a simulator, they rarely resemble real-world data. If the DQN algorithm encounters situations that differ significantly from the scenarios in the training datasets, it may make incorrect decisions. </a:t>
            </a:r>
            <a:endParaRPr sz="1000">
              <a:solidFill>
                <a:schemeClr val="dk1"/>
              </a:solidFill>
            </a:endParaRPr>
          </a:p>
          <a:p>
            <a:pPr marL="0" lvl="0" indent="0" algn="just" rtl="0">
              <a:lnSpc>
                <a:spcPct val="218181"/>
              </a:lnSpc>
              <a:spcBef>
                <a:spcPts val="500"/>
              </a:spcBef>
              <a:spcAft>
                <a:spcPts val="0"/>
              </a:spcAft>
              <a:buClr>
                <a:schemeClr val="dk1"/>
              </a:buClr>
              <a:buSzPts val="1100"/>
              <a:buFont typeface="Arial"/>
              <a:buNone/>
            </a:pPr>
            <a:r>
              <a:rPr lang="en" sz="1000">
                <a:solidFill>
                  <a:schemeClr val="dk1"/>
                </a:solidFill>
              </a:rPr>
              <a:t>However, In our project, we use real-world data to train and create simulation of peak consumption, but our take on the DQN model is similar to this project</a:t>
            </a:r>
            <a:endParaRPr sz="10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6318dfc9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g26318dfc94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85750" algn="l" rtl="0">
              <a:lnSpc>
                <a:spcPct val="200000"/>
              </a:lnSpc>
              <a:spcBef>
                <a:spcPts val="900"/>
              </a:spcBef>
              <a:spcAft>
                <a:spcPts val="0"/>
              </a:spcAft>
              <a:buClr>
                <a:srgbClr val="202729"/>
              </a:buClr>
              <a:buSzPts val="900"/>
              <a:buFont typeface="Times New Roman"/>
              <a:buChar char="●"/>
            </a:pPr>
            <a:r>
              <a:rPr lang="en" sz="900">
                <a:solidFill>
                  <a:srgbClr val="202729"/>
                </a:solidFill>
                <a:latin typeface="Times New Roman"/>
                <a:ea typeface="Times New Roman"/>
                <a:cs typeface="Times New Roman"/>
                <a:sym typeface="Times New Roman"/>
              </a:rPr>
              <a:t>In the context of EV smart charging, the </a:t>
            </a:r>
            <a:r>
              <a:rPr lang="en" sz="900" b="1">
                <a:solidFill>
                  <a:srgbClr val="202729"/>
                </a:solidFill>
                <a:latin typeface="Times New Roman"/>
                <a:ea typeface="Times New Roman"/>
                <a:cs typeface="Times New Roman"/>
                <a:sym typeface="Times New Roman"/>
              </a:rPr>
              <a:t>agent</a:t>
            </a:r>
            <a:r>
              <a:rPr lang="en" sz="900">
                <a:solidFill>
                  <a:srgbClr val="202729"/>
                </a:solidFill>
                <a:latin typeface="Times New Roman"/>
                <a:ea typeface="Times New Roman"/>
                <a:cs typeface="Times New Roman"/>
                <a:sym typeface="Times New Roman"/>
              </a:rPr>
              <a:t> is the EV charging system, and the </a:t>
            </a:r>
            <a:r>
              <a:rPr lang="en" sz="900" b="1">
                <a:solidFill>
                  <a:srgbClr val="202729"/>
                </a:solidFill>
                <a:latin typeface="Times New Roman"/>
                <a:ea typeface="Times New Roman"/>
                <a:cs typeface="Times New Roman"/>
                <a:sym typeface="Times New Roman"/>
              </a:rPr>
              <a:t>environment</a:t>
            </a:r>
            <a:r>
              <a:rPr lang="en" sz="900">
                <a:solidFill>
                  <a:srgbClr val="202729"/>
                </a:solidFill>
                <a:latin typeface="Times New Roman"/>
                <a:ea typeface="Times New Roman"/>
                <a:cs typeface="Times New Roman"/>
                <a:sym typeface="Times New Roman"/>
              </a:rPr>
              <a:t> is the power grid and the characteristics of the EV users.</a:t>
            </a:r>
            <a:endParaRPr sz="900">
              <a:solidFill>
                <a:srgbClr val="202729"/>
              </a:solidFill>
              <a:latin typeface="Times New Roman"/>
              <a:ea typeface="Times New Roman"/>
              <a:cs typeface="Times New Roman"/>
              <a:sym typeface="Times New Roman"/>
            </a:endParaRPr>
          </a:p>
          <a:p>
            <a:pPr marL="457200" lvl="0" indent="-285750" algn="l" rtl="0">
              <a:lnSpc>
                <a:spcPct val="200000"/>
              </a:lnSpc>
              <a:spcBef>
                <a:spcPts val="0"/>
              </a:spcBef>
              <a:spcAft>
                <a:spcPts val="0"/>
              </a:spcAft>
              <a:buClr>
                <a:srgbClr val="202729"/>
              </a:buClr>
              <a:buSzPts val="900"/>
              <a:buFont typeface="Times New Roman"/>
              <a:buChar char="●"/>
            </a:pPr>
            <a:r>
              <a:rPr lang="en" sz="900">
                <a:solidFill>
                  <a:srgbClr val="202729"/>
                </a:solidFill>
                <a:latin typeface="Times New Roman"/>
                <a:ea typeface="Times New Roman"/>
                <a:cs typeface="Times New Roman"/>
                <a:sym typeface="Times New Roman"/>
              </a:rPr>
              <a:t>The agent's goal is to learn a policy that minimizes peak demand on the grid while maximizing the utilization of cost-effective energy sources.</a:t>
            </a:r>
            <a:endParaRPr sz="900">
              <a:solidFill>
                <a:srgbClr val="202729"/>
              </a:solidFill>
              <a:latin typeface="Times New Roman"/>
              <a:ea typeface="Times New Roman"/>
              <a:cs typeface="Times New Roman"/>
              <a:sym typeface="Times New Roman"/>
            </a:endParaRPr>
          </a:p>
          <a:p>
            <a:pPr marL="457200" lvl="0" indent="-285750" algn="l" rtl="0">
              <a:lnSpc>
                <a:spcPct val="200000"/>
              </a:lnSpc>
              <a:spcBef>
                <a:spcPts val="0"/>
              </a:spcBef>
              <a:spcAft>
                <a:spcPts val="0"/>
              </a:spcAft>
              <a:buClr>
                <a:srgbClr val="202729"/>
              </a:buClr>
              <a:buSzPts val="900"/>
              <a:buFont typeface="Times New Roman"/>
              <a:buChar char="●"/>
            </a:pPr>
            <a:r>
              <a:rPr lang="en" sz="900">
                <a:solidFill>
                  <a:srgbClr val="202729"/>
                </a:solidFill>
                <a:latin typeface="Times New Roman"/>
                <a:ea typeface="Times New Roman"/>
                <a:cs typeface="Times New Roman"/>
                <a:sym typeface="Times New Roman"/>
              </a:rPr>
              <a:t>We have created a simulation environment to train and test our RL model.</a:t>
            </a:r>
            <a:endParaRPr sz="900">
              <a:solidFill>
                <a:srgbClr val="202729"/>
              </a:solidFill>
              <a:latin typeface="Times New Roman"/>
              <a:ea typeface="Times New Roman"/>
              <a:cs typeface="Times New Roman"/>
              <a:sym typeface="Times New Roman"/>
            </a:endParaRPr>
          </a:p>
          <a:p>
            <a:pPr marL="457200" lvl="0" indent="-285750" algn="l" rtl="0">
              <a:lnSpc>
                <a:spcPct val="200000"/>
              </a:lnSpc>
              <a:spcBef>
                <a:spcPts val="0"/>
              </a:spcBef>
              <a:spcAft>
                <a:spcPts val="0"/>
              </a:spcAft>
              <a:buClr>
                <a:srgbClr val="202729"/>
              </a:buClr>
              <a:buSzPts val="900"/>
              <a:buFont typeface="Times New Roman"/>
              <a:buChar char="●"/>
            </a:pPr>
            <a:r>
              <a:rPr lang="en" sz="900">
                <a:solidFill>
                  <a:srgbClr val="202729"/>
                </a:solidFill>
                <a:latin typeface="Times New Roman"/>
                <a:ea typeface="Times New Roman"/>
                <a:cs typeface="Times New Roman"/>
                <a:sym typeface="Times New Roman"/>
              </a:rPr>
              <a:t>The choice of which RL model to use for learning will depend on the specific characteristics of our environment and our final state / rewards framework.</a:t>
            </a:r>
            <a:endParaRPr sz="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9f9290086d_3_1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29f9290086d_3_14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a34d97e14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2a34d97e147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a3564c5ed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Google Shape;328;g2a3564c5ed3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a3564c5ed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2a3564c5ed3_0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a3564c5ed3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g2a3564c5ed3_0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a00ccbad5f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g2a00ccbad5f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3564c5e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2a3564c5ed3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a34d97e147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2a34d97e147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a384123a06_2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g2a384123a06_2_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a384123a0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2a384123a06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85750" algn="l" rtl="0">
              <a:lnSpc>
                <a:spcPct val="200000"/>
              </a:lnSpc>
              <a:spcBef>
                <a:spcPts val="900"/>
              </a:spcBef>
              <a:spcAft>
                <a:spcPts val="0"/>
              </a:spcAft>
              <a:buClr>
                <a:srgbClr val="202729"/>
              </a:buClr>
              <a:buSzPts val="900"/>
              <a:buFont typeface="Times New Roman"/>
              <a:buChar char="●"/>
            </a:pPr>
            <a:r>
              <a:rPr lang="en" sz="900">
                <a:solidFill>
                  <a:srgbClr val="202729"/>
                </a:solidFill>
                <a:latin typeface="Times New Roman"/>
                <a:ea typeface="Times New Roman"/>
                <a:cs typeface="Times New Roman"/>
                <a:sym typeface="Times New Roman"/>
              </a:rPr>
              <a:t>In the context of EV smart charging, the </a:t>
            </a:r>
            <a:r>
              <a:rPr lang="en" sz="900" b="1">
                <a:solidFill>
                  <a:srgbClr val="202729"/>
                </a:solidFill>
                <a:latin typeface="Times New Roman"/>
                <a:ea typeface="Times New Roman"/>
                <a:cs typeface="Times New Roman"/>
                <a:sym typeface="Times New Roman"/>
              </a:rPr>
              <a:t>agent</a:t>
            </a:r>
            <a:r>
              <a:rPr lang="en" sz="900">
                <a:solidFill>
                  <a:srgbClr val="202729"/>
                </a:solidFill>
                <a:latin typeface="Times New Roman"/>
                <a:ea typeface="Times New Roman"/>
                <a:cs typeface="Times New Roman"/>
                <a:sym typeface="Times New Roman"/>
              </a:rPr>
              <a:t> is the EV charging system, and the </a:t>
            </a:r>
            <a:r>
              <a:rPr lang="en" sz="900" b="1">
                <a:solidFill>
                  <a:srgbClr val="202729"/>
                </a:solidFill>
                <a:latin typeface="Times New Roman"/>
                <a:ea typeface="Times New Roman"/>
                <a:cs typeface="Times New Roman"/>
                <a:sym typeface="Times New Roman"/>
              </a:rPr>
              <a:t>environment</a:t>
            </a:r>
            <a:r>
              <a:rPr lang="en" sz="900">
                <a:solidFill>
                  <a:srgbClr val="202729"/>
                </a:solidFill>
                <a:latin typeface="Times New Roman"/>
                <a:ea typeface="Times New Roman"/>
                <a:cs typeface="Times New Roman"/>
                <a:sym typeface="Times New Roman"/>
              </a:rPr>
              <a:t> is the power grid and the characteristics of the EV users.</a:t>
            </a:r>
            <a:endParaRPr sz="900">
              <a:solidFill>
                <a:srgbClr val="202729"/>
              </a:solidFill>
              <a:latin typeface="Times New Roman"/>
              <a:ea typeface="Times New Roman"/>
              <a:cs typeface="Times New Roman"/>
              <a:sym typeface="Times New Roman"/>
            </a:endParaRPr>
          </a:p>
          <a:p>
            <a:pPr marL="457200" lvl="0" indent="-285750" algn="l" rtl="0">
              <a:lnSpc>
                <a:spcPct val="200000"/>
              </a:lnSpc>
              <a:spcBef>
                <a:spcPts val="0"/>
              </a:spcBef>
              <a:spcAft>
                <a:spcPts val="0"/>
              </a:spcAft>
              <a:buClr>
                <a:srgbClr val="202729"/>
              </a:buClr>
              <a:buSzPts val="900"/>
              <a:buFont typeface="Times New Roman"/>
              <a:buChar char="●"/>
            </a:pPr>
            <a:r>
              <a:rPr lang="en" sz="900">
                <a:solidFill>
                  <a:srgbClr val="202729"/>
                </a:solidFill>
                <a:latin typeface="Times New Roman"/>
                <a:ea typeface="Times New Roman"/>
                <a:cs typeface="Times New Roman"/>
                <a:sym typeface="Times New Roman"/>
              </a:rPr>
              <a:t>The agent's goal is to learn a policy that minimizes peak demand on the grid while maximizing the utilization of cost-effective energy sources.</a:t>
            </a:r>
            <a:endParaRPr sz="900">
              <a:solidFill>
                <a:srgbClr val="202729"/>
              </a:solidFill>
              <a:latin typeface="Times New Roman"/>
              <a:ea typeface="Times New Roman"/>
              <a:cs typeface="Times New Roman"/>
              <a:sym typeface="Times New Roman"/>
            </a:endParaRPr>
          </a:p>
          <a:p>
            <a:pPr marL="457200" lvl="0" indent="-285750" algn="l" rtl="0">
              <a:lnSpc>
                <a:spcPct val="200000"/>
              </a:lnSpc>
              <a:spcBef>
                <a:spcPts val="0"/>
              </a:spcBef>
              <a:spcAft>
                <a:spcPts val="0"/>
              </a:spcAft>
              <a:buClr>
                <a:srgbClr val="202729"/>
              </a:buClr>
              <a:buSzPts val="900"/>
              <a:buFont typeface="Times New Roman"/>
              <a:buChar char="●"/>
            </a:pPr>
            <a:r>
              <a:rPr lang="en" sz="900">
                <a:solidFill>
                  <a:srgbClr val="202729"/>
                </a:solidFill>
                <a:latin typeface="Times New Roman"/>
                <a:ea typeface="Times New Roman"/>
                <a:cs typeface="Times New Roman"/>
                <a:sym typeface="Times New Roman"/>
              </a:rPr>
              <a:t>We have created a simulation environment to train and test our RL model.</a:t>
            </a:r>
            <a:endParaRPr sz="900">
              <a:solidFill>
                <a:srgbClr val="202729"/>
              </a:solidFill>
              <a:latin typeface="Times New Roman"/>
              <a:ea typeface="Times New Roman"/>
              <a:cs typeface="Times New Roman"/>
              <a:sym typeface="Times New Roman"/>
            </a:endParaRPr>
          </a:p>
          <a:p>
            <a:pPr marL="457200" lvl="0" indent="-285750" algn="l" rtl="0">
              <a:lnSpc>
                <a:spcPct val="200000"/>
              </a:lnSpc>
              <a:spcBef>
                <a:spcPts val="0"/>
              </a:spcBef>
              <a:spcAft>
                <a:spcPts val="0"/>
              </a:spcAft>
              <a:buClr>
                <a:srgbClr val="202729"/>
              </a:buClr>
              <a:buSzPts val="900"/>
              <a:buFont typeface="Times New Roman"/>
              <a:buChar char="●"/>
            </a:pPr>
            <a:r>
              <a:rPr lang="en" sz="900">
                <a:solidFill>
                  <a:srgbClr val="202729"/>
                </a:solidFill>
                <a:latin typeface="Times New Roman"/>
                <a:ea typeface="Times New Roman"/>
                <a:cs typeface="Times New Roman"/>
                <a:sym typeface="Times New Roman"/>
              </a:rPr>
              <a:t>The choice of which RL model to use for learning will depend on the specific characteristics of our environment and our final state / rewards framework.</a:t>
            </a:r>
            <a:endParaRPr sz="5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a384123a06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2a384123a06_2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a3564c5ed3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2a3564c5ed3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3a2f493162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7" name="Google Shape;437;g23a2f493162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22572951bbe_0_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22572951bbe_0_1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624b0ce6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g2624b0ce61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000">
                <a:solidFill>
                  <a:schemeClr val="dk1"/>
                </a:solidFill>
              </a:rPr>
              <a:t>https://ieeexplore.ieee.org/stamp/stamp.jsp?tp=&amp;arnumber=9932586</a:t>
            </a:r>
            <a:endParaRPr sz="10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21d32927998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21d32927998_3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000">
                <a:solidFill>
                  <a:srgbClr val="333333"/>
                </a:solidFill>
                <a:highlight>
                  <a:schemeClr val="lt1"/>
                </a:highlight>
              </a:rPr>
              <a:t>The </a:t>
            </a:r>
            <a:r>
              <a:rPr lang="en" sz="1200">
                <a:solidFill>
                  <a:srgbClr val="1F1F1F"/>
                </a:solidFill>
                <a:highlight>
                  <a:srgbClr val="FFFFFF"/>
                </a:highlight>
              </a:rPr>
              <a:t>rapid adoption of electric vehicles (EVs) is putting a strain on our power grids and charging systems. As EV ownership continues to soar, we are witnessing a projected 50% increase in net peak demand by 2035. This surge in demand poses significant challenges, including:</a:t>
            </a:r>
            <a:endParaRPr sz="1200">
              <a:solidFill>
                <a:srgbClr val="1F1F1F"/>
              </a:solidFill>
              <a:highlight>
                <a:srgbClr val="FFFFFF"/>
              </a:highlight>
            </a:endParaRPr>
          </a:p>
          <a:p>
            <a:pPr marL="0" lvl="0" indent="0" algn="l" rtl="0">
              <a:lnSpc>
                <a:spcPct val="100000"/>
              </a:lnSpc>
              <a:spcBef>
                <a:spcPts val="0"/>
              </a:spcBef>
              <a:spcAft>
                <a:spcPts val="0"/>
              </a:spcAft>
              <a:buSzPts val="1100"/>
              <a:buNone/>
            </a:pPr>
            <a:endParaRPr sz="1200">
              <a:solidFill>
                <a:srgbClr val="1F1F1F"/>
              </a:solidFill>
              <a:highlight>
                <a:srgbClr val="FFFFFF"/>
              </a:highlight>
            </a:endParaRPr>
          </a:p>
          <a:p>
            <a:pPr marL="0" lvl="0" indent="0" algn="l" rtl="0">
              <a:lnSpc>
                <a:spcPct val="115000"/>
              </a:lnSpc>
              <a:spcBef>
                <a:spcPts val="300"/>
              </a:spcBef>
              <a:spcAft>
                <a:spcPts val="0"/>
              </a:spcAft>
              <a:buSzPts val="1100"/>
              <a:buNone/>
            </a:pPr>
            <a:r>
              <a:rPr lang="en" sz="1200">
                <a:solidFill>
                  <a:srgbClr val="1F1F1F"/>
                </a:solidFill>
                <a:highlight>
                  <a:srgbClr val="FFFFFF"/>
                </a:highlight>
              </a:rPr>
              <a:t>Equipment Failure: The electricity grid may not be equipped to handle this substantial increase in demand, leading to equipment failures and disruptions.</a:t>
            </a:r>
            <a:endParaRPr sz="1200">
              <a:solidFill>
                <a:srgbClr val="1F1F1F"/>
              </a:solidFill>
              <a:highlight>
                <a:srgbClr val="FFFFFF"/>
              </a:highlight>
            </a:endParaRPr>
          </a:p>
          <a:p>
            <a:pPr marL="0" lvl="0" indent="0" algn="l" rtl="0">
              <a:lnSpc>
                <a:spcPct val="115000"/>
              </a:lnSpc>
              <a:spcBef>
                <a:spcPts val="1100"/>
              </a:spcBef>
              <a:spcAft>
                <a:spcPts val="0"/>
              </a:spcAft>
              <a:buSzPts val="1100"/>
              <a:buNone/>
            </a:pPr>
            <a:r>
              <a:rPr lang="en" sz="1200">
                <a:solidFill>
                  <a:srgbClr val="1F1F1F"/>
                </a:solidFill>
                <a:highlight>
                  <a:srgbClr val="FFFFFF"/>
                </a:highlight>
              </a:rPr>
              <a:t>Higher Energy Costs: The increased demand during peak hours can lead to higher energy costs, especially for EV owners who charge their vehicles during these times.</a:t>
            </a:r>
            <a:endParaRPr sz="1200">
              <a:solidFill>
                <a:srgbClr val="1F1F1F"/>
              </a:solidFill>
              <a:highlight>
                <a:srgbClr val="FFFFFF"/>
              </a:highlight>
            </a:endParaRPr>
          </a:p>
          <a:p>
            <a:pPr marL="0" lvl="0" indent="0" algn="l" rtl="0">
              <a:lnSpc>
                <a:spcPct val="100000"/>
              </a:lnSpc>
              <a:spcBef>
                <a:spcPts val="1100"/>
              </a:spcBef>
              <a:spcAft>
                <a:spcPts val="0"/>
              </a:spcAft>
              <a:buSzPts val="1100"/>
              <a:buNone/>
            </a:pPr>
            <a:endParaRPr sz="1200">
              <a:solidFill>
                <a:srgbClr val="1F1F1F"/>
              </a:solidFill>
              <a:highlight>
                <a:srgbClr val="FFFFFF"/>
              </a:highlight>
            </a:endParaRPr>
          </a:p>
          <a:p>
            <a:pPr marL="0" lvl="0" indent="0" algn="l" rtl="0">
              <a:lnSpc>
                <a:spcPct val="100000"/>
              </a:lnSpc>
              <a:spcBef>
                <a:spcPts val="0"/>
              </a:spcBef>
              <a:spcAft>
                <a:spcPts val="0"/>
              </a:spcAft>
              <a:buSzPts val="1100"/>
              <a:buNone/>
            </a:pPr>
            <a:r>
              <a:rPr lang="en" sz="1000">
                <a:solidFill>
                  <a:srgbClr val="333333"/>
                </a:solidFill>
                <a:highlight>
                  <a:schemeClr val="lt1"/>
                </a:highlight>
              </a:rPr>
              <a:t>Electricity demand fluctuates throughout the day; demand is higher during daytime hours, peaking in the early evening. If many people buy electric vehicles and mostly try to charge right when they get home from work — as many currently do — the system could get overloaded or force utilities to deliver more electricity than they’re currently capable of producing.</a:t>
            </a:r>
            <a:endParaRPr sz="1000">
              <a:solidFill>
                <a:srgbClr val="333333"/>
              </a:solidFill>
              <a:highlight>
                <a:schemeClr val="lt1"/>
              </a:highlight>
            </a:endParaRPr>
          </a:p>
          <a:p>
            <a:pPr marL="0" lvl="0" indent="0" algn="l" rtl="0">
              <a:lnSpc>
                <a:spcPct val="100000"/>
              </a:lnSpc>
              <a:spcBef>
                <a:spcPts val="0"/>
              </a:spcBef>
              <a:spcAft>
                <a:spcPts val="0"/>
              </a:spcAft>
              <a:buSzPts val="1100"/>
              <a:buNone/>
            </a:pPr>
            <a:endParaRPr sz="1000">
              <a:solidFill>
                <a:srgbClr val="333333"/>
              </a:solidFill>
              <a:highlight>
                <a:schemeClr val="lt1"/>
              </a:highlight>
            </a:endParaRPr>
          </a:p>
          <a:p>
            <a:pPr marL="457200" lvl="0" indent="-292100" algn="l" rtl="0">
              <a:lnSpc>
                <a:spcPct val="100000"/>
              </a:lnSpc>
              <a:spcBef>
                <a:spcPts val="0"/>
              </a:spcBef>
              <a:spcAft>
                <a:spcPts val="0"/>
              </a:spcAft>
              <a:buClr>
                <a:srgbClr val="333333"/>
              </a:buClr>
              <a:buSzPts val="1000"/>
              <a:buFont typeface="Times New Roman"/>
              <a:buAutoNum type="arabicPeriod"/>
            </a:pPr>
            <a:r>
              <a:rPr lang="en" sz="1000" u="sng">
                <a:solidFill>
                  <a:srgbClr val="FF5252"/>
                </a:solidFill>
                <a:highlight>
                  <a:schemeClr val="lt1"/>
                </a:highlight>
                <a:latin typeface="Times New Roman"/>
                <a:ea typeface="Times New Roman"/>
                <a:cs typeface="Times New Roman"/>
                <a:sym typeface="Times New Roman"/>
                <a:hlinkClick r:id="rId3">
                  <a:extLst>
                    <a:ext uri="{A12FA001-AC4F-418D-AE19-62706E023703}">
                      <ahyp:hlinkClr xmlns:ahyp="http://schemas.microsoft.com/office/drawing/2018/hyperlinkcolor" val="tx"/>
                    </a:ext>
                  </a:extLst>
                </a:hlinkClick>
              </a:rPr>
              <a:t>https://www.nature.com/articles/s41560-022-01105-7</a:t>
            </a:r>
            <a:r>
              <a:rPr lang="en" sz="1000">
                <a:solidFill>
                  <a:srgbClr val="333333"/>
                </a:solidFill>
                <a:highlight>
                  <a:schemeClr val="lt1"/>
                </a:highlight>
                <a:latin typeface="Times New Roman"/>
                <a:ea typeface="Times New Roman"/>
                <a:cs typeface="Times New Roman"/>
                <a:sym typeface="Times New Roman"/>
              </a:rPr>
              <a:t> </a:t>
            </a:r>
            <a:endParaRPr sz="1000">
              <a:solidFill>
                <a:srgbClr val="333333"/>
              </a:solidFill>
              <a:highlight>
                <a:schemeClr val="lt1"/>
              </a:highlight>
              <a:latin typeface="Times New Roman"/>
              <a:ea typeface="Times New Roman"/>
              <a:cs typeface="Times New Roman"/>
              <a:sym typeface="Times New Roman"/>
            </a:endParaRPr>
          </a:p>
          <a:p>
            <a:pPr marL="457200" lvl="0" indent="-292100" algn="l" rtl="0">
              <a:lnSpc>
                <a:spcPct val="100000"/>
              </a:lnSpc>
              <a:spcBef>
                <a:spcPts val="0"/>
              </a:spcBef>
              <a:spcAft>
                <a:spcPts val="0"/>
              </a:spcAft>
              <a:buClr>
                <a:srgbClr val="333333"/>
              </a:buClr>
              <a:buSzPts val="1000"/>
              <a:buFont typeface="Times New Roman"/>
              <a:buAutoNum type="arabicPeriod"/>
            </a:pPr>
            <a:r>
              <a:rPr lang="en" sz="950" u="sng">
                <a:solidFill>
                  <a:srgbClr val="FF5252"/>
                </a:solidFill>
                <a:highlight>
                  <a:schemeClr val="lt1"/>
                </a:highlight>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https://www.jdpower.com/cars/shopping-guides/ev-drivers-less-satisfied-with-public-charging</a:t>
            </a:r>
            <a:r>
              <a:rPr lang="en" sz="950">
                <a:solidFill>
                  <a:srgbClr val="202729"/>
                </a:solidFill>
                <a:highlight>
                  <a:schemeClr val="lt1"/>
                </a:highlight>
                <a:latin typeface="Times New Roman"/>
                <a:ea typeface="Times New Roman"/>
                <a:cs typeface="Times New Roman"/>
                <a:sym typeface="Times New Roman"/>
              </a:rPr>
              <a:t> </a:t>
            </a:r>
            <a:endParaRPr sz="1000">
              <a:solidFill>
                <a:srgbClr val="333333"/>
              </a:solidFill>
              <a:highlight>
                <a:schemeClr val="lt1"/>
              </a:highlight>
              <a:latin typeface="Times New Roman"/>
              <a:ea typeface="Times New Roman"/>
              <a:cs typeface="Times New Roman"/>
              <a:sym typeface="Times New Roman"/>
            </a:endParaRPr>
          </a:p>
          <a:p>
            <a:pPr marL="0" lvl="0" indent="0" algn="l" rtl="0">
              <a:lnSpc>
                <a:spcPct val="115000"/>
              </a:lnSpc>
              <a:spcBef>
                <a:spcPts val="0"/>
              </a:spcBef>
              <a:spcAft>
                <a:spcPts val="0"/>
              </a:spcAft>
              <a:buSzPts val="1500"/>
              <a:buNone/>
            </a:pPr>
            <a:endParaRPr sz="1000">
              <a:solidFill>
                <a:srgbClr val="202729"/>
              </a:solidFill>
              <a:latin typeface="Times New Roman"/>
              <a:ea typeface="Times New Roman"/>
              <a:cs typeface="Times New Roman"/>
              <a:sym typeface="Times New Roman"/>
            </a:endParaRPr>
          </a:p>
          <a:p>
            <a:pPr marL="0" lvl="0" indent="0" algn="l" rtl="0">
              <a:lnSpc>
                <a:spcPct val="115000"/>
              </a:lnSpc>
              <a:spcBef>
                <a:spcPts val="0"/>
              </a:spcBef>
              <a:spcAft>
                <a:spcPts val="0"/>
              </a:spcAft>
              <a:buSzPts val="1500"/>
              <a:buNone/>
            </a:pPr>
            <a:r>
              <a:rPr lang="en" sz="1000">
                <a:solidFill>
                  <a:srgbClr val="202729"/>
                </a:solidFill>
                <a:latin typeface="Times New Roman"/>
                <a:ea typeface="Times New Roman"/>
                <a:cs typeface="Times New Roman"/>
                <a:sym typeface="Times New Roman"/>
              </a:rPr>
              <a:t>The rapid growth of electric vehicles (EVs) is putting a strain on power grids and charging systems, with expected net peak demand increase by upto 50%</a:t>
            </a:r>
            <a:r>
              <a:rPr lang="en" sz="1000" u="sng" baseline="30000">
                <a:solidFill>
                  <a:srgbClr val="FF5252"/>
                </a:solidFill>
                <a:latin typeface="Times New Roman"/>
                <a:ea typeface="Times New Roman"/>
                <a:cs typeface="Times New Roman"/>
                <a:sym typeface="Times New Roman"/>
                <a:hlinkClick r:id="rId5" action="ppaction://hlinksldjump">
                  <a:extLst>
                    <a:ext uri="{A12FA001-AC4F-418D-AE19-62706E023703}">
                      <ahyp:hlinkClr xmlns:ahyp="http://schemas.microsoft.com/office/drawing/2018/hyperlinkcolor" val="tx"/>
                    </a:ext>
                  </a:extLst>
                </a:hlinkClick>
              </a:rPr>
              <a:t>1</a:t>
            </a:r>
            <a:r>
              <a:rPr lang="en" sz="1000">
                <a:solidFill>
                  <a:srgbClr val="202729"/>
                </a:solidFill>
                <a:latin typeface="Times New Roman"/>
                <a:ea typeface="Times New Roman"/>
                <a:cs typeface="Times New Roman"/>
                <a:sym typeface="Times New Roman"/>
              </a:rPr>
              <a:t> by 2035 leading to:</a:t>
            </a:r>
            <a:endParaRPr sz="1400">
              <a:solidFill>
                <a:srgbClr val="202729"/>
              </a:solidFill>
              <a:latin typeface="Times New Roman"/>
              <a:ea typeface="Times New Roman"/>
              <a:cs typeface="Times New Roman"/>
              <a:sym typeface="Times New Roman"/>
            </a:endParaRPr>
          </a:p>
          <a:p>
            <a:pPr marL="0" lvl="0" indent="0" algn="l" rtl="0">
              <a:lnSpc>
                <a:spcPct val="150000"/>
              </a:lnSpc>
              <a:spcBef>
                <a:spcPts val="0"/>
              </a:spcBef>
              <a:spcAft>
                <a:spcPts val="0"/>
              </a:spcAft>
              <a:buSzPts val="1100"/>
              <a:buNone/>
            </a:pPr>
            <a:r>
              <a:rPr lang="en" sz="1000">
                <a:solidFill>
                  <a:srgbClr val="202729"/>
                </a:solidFill>
                <a:latin typeface="Times New Roman"/>
                <a:ea typeface="Times New Roman"/>
                <a:cs typeface="Times New Roman"/>
                <a:sym typeface="Times New Roman"/>
              </a:rPr>
              <a:t>Dissatisfied EV users - study found that there are 20%  of because the station was out of service</a:t>
            </a:r>
            <a:endParaRPr sz="600">
              <a:solidFill>
                <a:srgbClr val="333333"/>
              </a:solidFill>
              <a:highlight>
                <a:srgbClr val="FFFFFF"/>
              </a:highlight>
            </a:endParaRPr>
          </a:p>
          <a:p>
            <a:pPr marL="0" lvl="0" indent="0" algn="l" rtl="0">
              <a:lnSpc>
                <a:spcPct val="100000"/>
              </a:lnSpc>
              <a:spcBef>
                <a:spcPts val="0"/>
              </a:spcBef>
              <a:spcAft>
                <a:spcPts val="0"/>
              </a:spcAft>
              <a:buSzPts val="1100"/>
              <a:buNone/>
            </a:pPr>
            <a:r>
              <a:rPr lang="en" sz="1000">
                <a:solidFill>
                  <a:srgbClr val="333333"/>
                </a:solidFill>
                <a:highlight>
                  <a:srgbClr val="FFFFFF"/>
                </a:highlight>
              </a:rPr>
              <a:t>A U.S. Department of Energy </a:t>
            </a:r>
            <a:r>
              <a:rPr lang="en" sz="1000">
                <a:solidFill>
                  <a:schemeClr val="hlink"/>
                </a:solidFill>
                <a:uFill>
                  <a:noFill/>
                </a:uFill>
                <a:hlinkClick r:id="rId6"/>
              </a:rPr>
              <a:t>study</a:t>
            </a:r>
            <a:r>
              <a:rPr lang="en" sz="1000">
                <a:solidFill>
                  <a:srgbClr val="333333"/>
                </a:solidFill>
                <a:highlight>
                  <a:srgbClr val="FFFFFF"/>
                </a:highlight>
              </a:rPr>
              <a:t> found that increased electrification across all sectors of the economy could boost national consumption by as much as 38% by 2050, in large part because of electric vehicles.</a:t>
            </a:r>
            <a:endParaRPr sz="1000">
              <a:solidFill>
                <a:srgbClr val="333333"/>
              </a:solidFill>
              <a:highlight>
                <a:srgbClr val="FFFFFF"/>
              </a:highlight>
            </a:endParaRPr>
          </a:p>
          <a:p>
            <a:pPr marL="0" lvl="0" indent="0" algn="l" rtl="0">
              <a:lnSpc>
                <a:spcPct val="100000"/>
              </a:lnSpc>
              <a:spcBef>
                <a:spcPts val="0"/>
              </a:spcBef>
              <a:spcAft>
                <a:spcPts val="0"/>
              </a:spcAft>
              <a:buSzPts val="1100"/>
              <a:buNone/>
            </a:pPr>
            <a:r>
              <a:rPr lang="en" sz="1000">
                <a:solidFill>
                  <a:srgbClr val="333333"/>
                </a:solidFill>
                <a:highlight>
                  <a:srgbClr val="FFFFFF"/>
                </a:highlight>
              </a:rPr>
              <a:t> </a:t>
            </a:r>
            <a:endParaRPr sz="1000">
              <a:solidFill>
                <a:srgbClr val="333333"/>
              </a:solidFill>
              <a:highlight>
                <a:srgbClr val="FFFFFF"/>
              </a:highlight>
            </a:endParaRPr>
          </a:p>
          <a:p>
            <a:pPr marL="0" lvl="0" indent="0" algn="l" rtl="0">
              <a:lnSpc>
                <a:spcPct val="100000"/>
              </a:lnSpc>
              <a:spcBef>
                <a:spcPts val="0"/>
              </a:spcBef>
              <a:spcAft>
                <a:spcPts val="0"/>
              </a:spcAft>
              <a:buSzPts val="1100"/>
              <a:buNone/>
            </a:pPr>
            <a:r>
              <a:rPr lang="en" sz="1000">
                <a:solidFill>
                  <a:srgbClr val="333333"/>
                </a:solidFill>
                <a:highlight>
                  <a:srgbClr val="FFFFFF"/>
                </a:highlight>
              </a:rPr>
              <a:t>Electricity demand fluctuates throughout the day; demand is higher during daytime hours, peaking in the early evening. If many people buy electric vehicles and mostly try to charge right when they get home from work — as many currently do — the system could get overloaded or force utilities to deliver more electricity than they’re currently capable of producing.</a:t>
            </a:r>
            <a:endParaRPr sz="1000">
              <a:solidFill>
                <a:srgbClr val="333333"/>
              </a:solidFill>
              <a:highlight>
                <a:srgbClr val="FFFFFF"/>
              </a:highlight>
            </a:endParaRPr>
          </a:p>
          <a:p>
            <a:pPr marL="0" lvl="0" indent="0" algn="l" rtl="0">
              <a:lnSpc>
                <a:spcPct val="100000"/>
              </a:lnSpc>
              <a:spcBef>
                <a:spcPts val="0"/>
              </a:spcBef>
              <a:spcAft>
                <a:spcPts val="0"/>
              </a:spcAft>
              <a:buSzPts val="1100"/>
              <a:buNone/>
            </a:pPr>
            <a:r>
              <a:rPr lang="en" sz="1000">
                <a:solidFill>
                  <a:srgbClr val="333333"/>
                </a:solidFill>
                <a:highlight>
                  <a:srgbClr val="FFFFFF"/>
                </a:highlight>
              </a:rPr>
              <a:t>In California, for example, the worry is not so much with the state’s overall power capacity, but rather with the ability to quickly ramp up production when demand is high, said the media relations manager for the California Energy Commission</a:t>
            </a:r>
            <a:endParaRPr sz="1000">
              <a:solidFill>
                <a:srgbClr val="333333"/>
              </a:solidFill>
              <a:highlight>
                <a:srgbClr val="FFFFFF"/>
              </a:highlight>
            </a:endParaRPr>
          </a:p>
          <a:p>
            <a:pPr marL="0" lvl="0" indent="0" algn="l" rtl="0">
              <a:lnSpc>
                <a:spcPct val="100000"/>
              </a:lnSpc>
              <a:spcBef>
                <a:spcPts val="0"/>
              </a:spcBef>
              <a:spcAft>
                <a:spcPts val="0"/>
              </a:spcAft>
              <a:buSzPts val="1100"/>
              <a:buNone/>
            </a:pPr>
            <a:r>
              <a:rPr lang="en" sz="1000">
                <a:solidFill>
                  <a:srgbClr val="333333"/>
                </a:solidFill>
                <a:highlight>
                  <a:srgbClr val="FFFFFF"/>
                </a:highlight>
              </a:rPr>
              <a:t>The state projects that electric vehicles will consume 5.4% of the state’s electricity, or 17,000 gigawatt-hours, by 2030. </a:t>
            </a:r>
            <a:endParaRPr sz="1000">
              <a:solidFill>
                <a:srgbClr val="333333"/>
              </a:solidFill>
              <a:highlight>
                <a:srgbClr val="FFFFFF"/>
              </a:highlight>
            </a:endParaRPr>
          </a:p>
          <a:p>
            <a:pPr marL="0" lvl="0" indent="0" algn="l" rtl="0">
              <a:lnSpc>
                <a:spcPct val="100000"/>
              </a:lnSpc>
              <a:spcBef>
                <a:spcPts val="0"/>
              </a:spcBef>
              <a:spcAft>
                <a:spcPts val="0"/>
              </a:spcAft>
              <a:buSzPts val="1100"/>
              <a:buNone/>
            </a:pPr>
            <a:endParaRPr sz="1000">
              <a:solidFill>
                <a:srgbClr val="333333"/>
              </a:solidFill>
              <a:highlight>
                <a:srgbClr val="FFFFFF"/>
              </a:highlight>
            </a:endParaRPr>
          </a:p>
          <a:p>
            <a:pPr marL="0" lvl="0" indent="0" algn="l" rtl="0">
              <a:lnSpc>
                <a:spcPct val="100000"/>
              </a:lnSpc>
              <a:spcBef>
                <a:spcPts val="0"/>
              </a:spcBef>
              <a:spcAft>
                <a:spcPts val="0"/>
              </a:spcAft>
              <a:buSzPts val="1100"/>
              <a:buNone/>
            </a:pPr>
            <a:r>
              <a:rPr lang="en" sz="1000">
                <a:solidFill>
                  <a:srgbClr val="333333"/>
                </a:solidFill>
                <a:highlight>
                  <a:srgbClr val="FFFFFF"/>
                </a:highlight>
              </a:rPr>
              <a:t>Charging during off-peak hours would not only allow many electric vehicles to be added to the roads, but also allow utilities to get more use out of power plants that currently run only during the limited peak times.</a:t>
            </a:r>
            <a:endParaRPr sz="1000">
              <a:solidFill>
                <a:srgbClr val="333333"/>
              </a:solidFill>
              <a:highlight>
                <a:srgbClr val="FFFFFF"/>
              </a:highlight>
            </a:endParaRPr>
          </a:p>
          <a:p>
            <a:pPr marL="0" lvl="0" indent="0" algn="l" rtl="0">
              <a:lnSpc>
                <a:spcPct val="100000"/>
              </a:lnSpc>
              <a:spcBef>
                <a:spcPts val="0"/>
              </a:spcBef>
              <a:spcAft>
                <a:spcPts val="0"/>
              </a:spcAft>
              <a:buSzPts val="1100"/>
              <a:buNone/>
            </a:pPr>
            <a:endParaRPr sz="1200">
              <a:solidFill>
                <a:srgbClr val="333333"/>
              </a:solidFill>
              <a:highlight>
                <a:srgbClr val="FFFFFF"/>
              </a:highlight>
            </a:endParaRPr>
          </a:p>
          <a:p>
            <a:pPr marL="0" lvl="0" indent="0" algn="l" rtl="0">
              <a:lnSpc>
                <a:spcPct val="100000"/>
              </a:lnSpc>
              <a:spcBef>
                <a:spcPts val="0"/>
              </a:spcBef>
              <a:spcAft>
                <a:spcPts val="0"/>
              </a:spcAft>
              <a:buSzPts val="1100"/>
              <a:buNone/>
            </a:pPr>
            <a:r>
              <a:rPr lang="en" sz="1000">
                <a:solidFill>
                  <a:srgbClr val="333333"/>
                </a:solidFill>
                <a:highlight>
                  <a:srgbClr val="FFFFFF"/>
                </a:highlight>
              </a:rPr>
              <a:t>For 2035 generation: We find that peak net electricity demand increases by up to 25% with forecast adoption and by 50% in a stress test with full electrification. </a:t>
            </a:r>
            <a:endParaRPr sz="1000">
              <a:solidFill>
                <a:srgbClr val="333333"/>
              </a:solidFill>
              <a:highlight>
                <a:srgbClr val="FFFFFF"/>
              </a:highlight>
            </a:endParaRPr>
          </a:p>
          <a:p>
            <a:pPr marL="0" lvl="0" indent="0" algn="l" rtl="0">
              <a:lnSpc>
                <a:spcPct val="100000"/>
              </a:lnSpc>
              <a:spcBef>
                <a:spcPts val="0"/>
              </a:spcBef>
              <a:spcAft>
                <a:spcPts val="0"/>
              </a:spcAft>
              <a:buSzPts val="1100"/>
              <a:buNone/>
            </a:pPr>
            <a:r>
              <a:rPr lang="en" sz="1000">
                <a:solidFill>
                  <a:srgbClr val="333333"/>
                </a:solidFill>
                <a:highlight>
                  <a:srgbClr val="FFFFFF"/>
                </a:highlight>
              </a:rPr>
              <a:t>https://www.nature.com/articles/s41560-022-01105-7</a:t>
            </a:r>
            <a:endParaRPr sz="1000">
              <a:solidFill>
                <a:srgbClr val="333333"/>
              </a:solidFill>
              <a:highlight>
                <a:srgbClr val="FFFFFF"/>
              </a:highlight>
            </a:endParaRPr>
          </a:p>
          <a:p>
            <a:pPr marL="0" lvl="0" indent="0" algn="l" rtl="0">
              <a:lnSpc>
                <a:spcPct val="100000"/>
              </a:lnSpc>
              <a:spcBef>
                <a:spcPts val="0"/>
              </a:spcBef>
              <a:spcAft>
                <a:spcPts val="0"/>
              </a:spcAft>
              <a:buSzPts val="1100"/>
              <a:buNone/>
            </a:pPr>
            <a:endParaRPr sz="1000">
              <a:solidFill>
                <a:srgbClr val="333333"/>
              </a:solidFill>
              <a:highlight>
                <a:srgbClr val="FFFFFF"/>
              </a:highlight>
            </a:endParaRPr>
          </a:p>
          <a:p>
            <a:pPr marL="0" lvl="0" indent="0" algn="l" rtl="0">
              <a:lnSpc>
                <a:spcPct val="100000"/>
              </a:lnSpc>
              <a:spcBef>
                <a:spcPts val="0"/>
              </a:spcBef>
              <a:spcAft>
                <a:spcPts val="0"/>
              </a:spcAft>
              <a:buSzPts val="1100"/>
              <a:buNone/>
            </a:pPr>
            <a:r>
              <a:rPr lang="en" sz="950">
                <a:solidFill>
                  <a:schemeClr val="dk1"/>
                </a:solidFill>
                <a:highlight>
                  <a:srgbClr val="FFFFFF"/>
                </a:highlight>
                <a:latin typeface="Roboto"/>
                <a:ea typeface="Roboto"/>
                <a:cs typeface="Roboto"/>
                <a:sym typeface="Roboto"/>
              </a:rPr>
              <a:t> A whopping 20 percent of respondents who went to a public charging station didn’t even charge their vehicle. The reason for this—cited by 72 percent of those who didn’t charge—is that the station was somehow broken or out of service.</a:t>
            </a:r>
            <a:endParaRPr sz="950">
              <a:solidFill>
                <a:schemeClr val="dk1"/>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r>
              <a:rPr lang="en" sz="950">
                <a:solidFill>
                  <a:schemeClr val="dk1"/>
                </a:solidFill>
                <a:highlight>
                  <a:srgbClr val="FFFFFF"/>
                </a:highlight>
                <a:latin typeface="Roboto"/>
                <a:ea typeface="Roboto"/>
                <a:cs typeface="Roboto"/>
                <a:sym typeface="Roboto"/>
              </a:rPr>
              <a:t> In places with more EVs, like California and the Pacific Northwest, there are more chargers—but still not enough.</a:t>
            </a:r>
            <a:endParaRPr sz="950">
              <a:solidFill>
                <a:schemeClr val="dk1"/>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100"/>
              <a:buNone/>
            </a:pPr>
            <a:r>
              <a:rPr lang="en" sz="950">
                <a:solidFill>
                  <a:schemeClr val="dk1"/>
                </a:solidFill>
                <a:highlight>
                  <a:srgbClr val="FFFFFF"/>
                </a:highlight>
                <a:latin typeface="Roboto"/>
                <a:ea typeface="Roboto"/>
                <a:cs typeface="Roboto"/>
                <a:sym typeface="Roboto"/>
              </a:rPr>
              <a:t>https://www.jdpower.com/cars/shopping-guides/ev-drivers-less-satisfied-with-public-charging</a:t>
            </a:r>
            <a:endParaRPr sz="95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624b0ce6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3" name="Google Shape;483;g2624b0ce615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000" u="sng">
                <a:solidFill>
                  <a:schemeClr val="hlink"/>
                </a:solidFill>
                <a:hlinkClick r:id="rId3"/>
              </a:rPr>
              <a:t>https://www.mdpi.com/1996-1073/16/3/1213</a:t>
            </a:r>
            <a:r>
              <a:rPr lang="en" sz="1000">
                <a:solidFill>
                  <a:schemeClr val="dk1"/>
                </a:solidFill>
              </a:rPr>
              <a:t> </a:t>
            </a:r>
            <a:endParaRPr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9f9290086d_3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29f9290086d_3_1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0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1d32927998_4_1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21d32927998_4_10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a10ff2537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g2a10ff2537b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7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632dd0e7c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2632dd0e7c0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7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8e35f7f8c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28e35f7f8c8_3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1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13"/>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2" name="Google Shape;12;p13"/>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2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4"/>
          <p:cNvSpPr txBox="1">
            <a:spLocks noGrp="1"/>
          </p:cNvSpPr>
          <p:nvPr>
            <p:ph type="title" hasCustomPrompt="1"/>
          </p:nvPr>
        </p:nvSpPr>
        <p:spPr>
          <a:xfrm>
            <a:off x="311700" y="991475"/>
            <a:ext cx="8520600" cy="19179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51" name="Google Shape;51;p24"/>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
        <p:cNvGrpSpPr/>
        <p:nvPr/>
      </p:nvGrpSpPr>
      <p:grpSpPr>
        <a:xfrm>
          <a:off x="0" y="0"/>
          <a:ext cx="0" cy="0"/>
          <a:chOff x="0" y="0"/>
          <a:chExt cx="0" cy="0"/>
        </a:xfrm>
      </p:grpSpPr>
      <p:sp>
        <p:nvSpPr>
          <p:cNvPr id="60" name="Google Shape;60;p1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61" name="Google Shape;61;p1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2" name="Google Shape;62;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5" name="Google Shape;65;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66" name="Google Shape;6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27"/>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69" name="Google Shape;69;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0"/>
        <p:cNvGrpSpPr/>
        <p:nvPr/>
      </p:nvGrpSpPr>
      <p:grpSpPr>
        <a:xfrm>
          <a:off x="0" y="0"/>
          <a:ext cx="0" cy="0"/>
          <a:chOff x="0" y="0"/>
          <a:chExt cx="0" cy="0"/>
        </a:xfrm>
      </p:grpSpPr>
      <p:sp>
        <p:nvSpPr>
          <p:cNvPr id="71" name="Google Shape;7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2" name="Google Shape;7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3" name="Google Shape;7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74" name="Google Shape;7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77" name="Google Shape;7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8"/>
        <p:cNvGrpSpPr/>
        <p:nvPr/>
      </p:nvGrpSpPr>
      <p:grpSpPr>
        <a:xfrm>
          <a:off x="0" y="0"/>
          <a:ext cx="0" cy="0"/>
          <a:chOff x="0" y="0"/>
          <a:chExt cx="0" cy="0"/>
        </a:xfrm>
      </p:grpSpPr>
      <p:sp>
        <p:nvSpPr>
          <p:cNvPr id="79" name="Google Shape;7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0" name="Google Shape;8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81" name="Google Shape;8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2"/>
        <p:cNvGrpSpPr/>
        <p:nvPr/>
      </p:nvGrpSpPr>
      <p:grpSpPr>
        <a:xfrm>
          <a:off x="0" y="0"/>
          <a:ext cx="0" cy="0"/>
          <a:chOff x="0" y="0"/>
          <a:chExt cx="0" cy="0"/>
        </a:xfrm>
      </p:grpSpPr>
      <p:sp>
        <p:nvSpPr>
          <p:cNvPr id="83" name="Google Shape;8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4" name="Google Shape;8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5"/>
        <p:cNvGrpSpPr/>
        <p:nvPr/>
      </p:nvGrpSpPr>
      <p:grpSpPr>
        <a:xfrm>
          <a:off x="0" y="0"/>
          <a:ext cx="0" cy="0"/>
          <a:chOff x="0" y="0"/>
          <a:chExt cx="0" cy="0"/>
        </a:xfrm>
      </p:grpSpPr>
      <p:sp>
        <p:nvSpPr>
          <p:cNvPr id="86" name="Google Shape;8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88" name="Google Shape;8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9" name="Google Shape;8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90" name="Google Shape;9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
        <p:cNvGrpSpPr/>
        <p:nvPr/>
      </p:nvGrpSpPr>
      <p:grpSpPr>
        <a:xfrm>
          <a:off x="0" y="0"/>
          <a:ext cx="0" cy="0"/>
          <a:chOff x="0" y="0"/>
          <a:chExt cx="0" cy="0"/>
        </a:xfrm>
      </p:grpSpPr>
      <p:sp>
        <p:nvSpPr>
          <p:cNvPr id="15" name="Google Shape;15;p15"/>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 name="Google Shape;16;p15"/>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17" name="Google Shape;17;p15"/>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8" name="Google Shape;18;p15"/>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9" name="Google Shape;19;p15"/>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20" name="Google Shape;20;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93" name="Google Shape;9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Google Shape;95;p3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6" name="Google Shape;96;p3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97" name="Google Shape;9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1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 name="Google Shape;2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6"/>
        <p:cNvGrpSpPr/>
        <p:nvPr/>
      </p:nvGrpSpPr>
      <p:grpSpPr>
        <a:xfrm>
          <a:off x="0" y="0"/>
          <a:ext cx="0" cy="0"/>
          <a:chOff x="0" y="0"/>
          <a:chExt cx="0" cy="0"/>
        </a:xfrm>
      </p:grpSpPr>
      <p:cxnSp>
        <p:nvCxnSpPr>
          <p:cNvPr id="27" name="Google Shape;27;p18"/>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8" name="Google Shape;28;p18"/>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9" name="Google Shape;29;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p1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4" name="Google Shape;34;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 name="Google Shape;3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21"/>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40" name="Google Shape;40;p21"/>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41" name="Google Shape;4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22"/>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4" name="Google Shape;44;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23"/>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2100"/>
              <a:buNone/>
              <a:defRPr sz="2100"/>
            </a:lvl1pPr>
          </a:lstStyle>
          <a:p>
            <a:endParaRPr/>
          </a:p>
        </p:txBody>
      </p:sp>
      <p:sp>
        <p:nvSpPr>
          <p:cNvPr id="47" name="Google Shape;4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endParaRPr/>
          </a:p>
        </p:txBody>
      </p:sp>
      <p:sp>
        <p:nvSpPr>
          <p:cNvPr id="7" name="Google Shape;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endParaRPr/>
          </a:p>
        </p:txBody>
      </p:sp>
      <p:sp>
        <p:nvSpPr>
          <p:cNvPr id="8" name="Google Shape;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5"/>
        <p:cNvGrpSpPr/>
        <p:nvPr/>
      </p:nvGrpSpPr>
      <p:grpSpPr>
        <a:xfrm>
          <a:off x="0" y="0"/>
          <a:ext cx="0" cy="0"/>
          <a:chOff x="0" y="0"/>
          <a:chExt cx="0" cy="0"/>
        </a:xfrm>
      </p:grpSpPr>
      <p:sp>
        <p:nvSpPr>
          <p:cNvPr id="56" name="Google Shape;5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7" name="Google Shape;5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8" name="Google Shape;58;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3390/s22103718"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www.mdpi.com/1996-1073/16/3/1213" TargetMode="External"/><Relationship Id="rId5" Type="http://schemas.openxmlformats.org/officeDocument/2006/relationships/hyperlink" Target="https://www.jdpower.com/cars/shopping-guides/ev-drivers-less-satisfied-with-public-charging" TargetMode="External"/><Relationship Id="rId4" Type="http://schemas.openxmlformats.org/officeDocument/2006/relationships/hyperlink" Target="https://www.nature.com/articles/s41560-022-01105-7"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p1"/>
          <p:cNvPicPr preferRelativeResize="0"/>
          <p:nvPr/>
        </p:nvPicPr>
        <p:blipFill rotWithShape="1">
          <a:blip r:embed="rId3">
            <a:alphaModFix amt="14000"/>
          </a:blip>
          <a:srcRect/>
          <a:stretch/>
        </p:blipFill>
        <p:spPr>
          <a:xfrm>
            <a:off x="0" y="0"/>
            <a:ext cx="9144000" cy="5148072"/>
          </a:xfrm>
          <a:prstGeom prst="rect">
            <a:avLst/>
          </a:prstGeom>
          <a:noFill/>
          <a:ln>
            <a:noFill/>
          </a:ln>
        </p:spPr>
      </p:pic>
      <p:sp>
        <p:nvSpPr>
          <p:cNvPr id="105" name="Google Shape;105;p1"/>
          <p:cNvSpPr txBox="1">
            <a:spLocks noGrp="1"/>
          </p:cNvSpPr>
          <p:nvPr>
            <p:ph type="ctrTitle"/>
          </p:nvPr>
        </p:nvSpPr>
        <p:spPr>
          <a:xfrm>
            <a:off x="608550" y="1127277"/>
            <a:ext cx="8222100" cy="1340400"/>
          </a:xfrm>
          <a:prstGeom prst="rect">
            <a:avLst/>
          </a:prstGeom>
          <a:noFill/>
          <a:ln>
            <a:noFill/>
          </a:ln>
        </p:spPr>
        <p:txBody>
          <a:bodyPr spcFirstLastPara="1" wrap="square" lIns="91425" tIns="91425" rIns="91425" bIns="91425" anchor="b" anchorCtr="0">
            <a:normAutofit/>
          </a:bodyPr>
          <a:lstStyle/>
          <a:p>
            <a:pPr marL="0" lvl="0" indent="0" algn="ctr" rtl="0">
              <a:lnSpc>
                <a:spcPct val="115000"/>
              </a:lnSpc>
              <a:spcBef>
                <a:spcPts val="1200"/>
              </a:spcBef>
              <a:spcAft>
                <a:spcPts val="0"/>
              </a:spcAft>
              <a:buSzPts val="1222"/>
              <a:buNone/>
            </a:pPr>
            <a:r>
              <a:rPr lang="en" sz="2870" b="1"/>
              <a:t>Reinforcement Learning Project:</a:t>
            </a:r>
            <a:endParaRPr sz="2870" b="1"/>
          </a:p>
          <a:p>
            <a:pPr marL="0" lvl="0" indent="0" algn="ctr" rtl="0">
              <a:lnSpc>
                <a:spcPct val="115000"/>
              </a:lnSpc>
              <a:spcBef>
                <a:spcPts val="1200"/>
              </a:spcBef>
              <a:spcAft>
                <a:spcPts val="1200"/>
              </a:spcAft>
              <a:buSzPts val="1222"/>
              <a:buNone/>
            </a:pPr>
            <a:r>
              <a:rPr lang="en" sz="2870" b="1"/>
              <a:t>Electric Vehicle Smart Charge Scheduling</a:t>
            </a:r>
            <a:endParaRPr sz="2870"/>
          </a:p>
        </p:txBody>
      </p:sp>
      <p:sp>
        <p:nvSpPr>
          <p:cNvPr id="106" name="Google Shape;106;p1"/>
          <p:cNvSpPr txBox="1">
            <a:spLocks noGrp="1"/>
          </p:cNvSpPr>
          <p:nvPr>
            <p:ph type="subTitle" idx="1"/>
          </p:nvPr>
        </p:nvSpPr>
        <p:spPr>
          <a:xfrm>
            <a:off x="712376" y="3368580"/>
            <a:ext cx="8014447" cy="10923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935"/>
              <a:buNone/>
            </a:pPr>
            <a:r>
              <a:rPr lang="en" sz="2000">
                <a:latin typeface="Roboto Serif"/>
                <a:ea typeface="Roboto Serif"/>
                <a:cs typeface="Roboto Serif"/>
                <a:sym typeface="Roboto Serif"/>
              </a:rPr>
              <a:t>Team Members :</a:t>
            </a:r>
            <a:endParaRPr/>
          </a:p>
          <a:p>
            <a:pPr marL="0" lvl="0" indent="0" algn="ctr" rtl="0">
              <a:lnSpc>
                <a:spcPct val="100000"/>
              </a:lnSpc>
              <a:spcBef>
                <a:spcPts val="0"/>
              </a:spcBef>
              <a:spcAft>
                <a:spcPts val="0"/>
              </a:spcAft>
              <a:buSzPts val="935"/>
              <a:buNone/>
            </a:pPr>
            <a:r>
              <a:rPr lang="en" sz="2000">
                <a:latin typeface="Roboto Serif"/>
                <a:ea typeface="Roboto Serif"/>
                <a:cs typeface="Roboto Serif"/>
                <a:sym typeface="Roboto Serif"/>
              </a:rPr>
              <a:t>Salman Yousaf, Hyojun Kim, Jake Leto</a:t>
            </a:r>
            <a:endParaRPr sz="1879">
              <a:latin typeface="Roboto"/>
              <a:ea typeface="Roboto"/>
              <a:cs typeface="Roboto"/>
              <a:sym typeface="Roboto"/>
            </a:endParaRPr>
          </a:p>
        </p:txBody>
      </p:sp>
      <p:pic>
        <p:nvPicPr>
          <p:cNvPr id="107" name="Google Shape;107;p1"/>
          <p:cNvPicPr preferRelativeResize="0"/>
          <p:nvPr/>
        </p:nvPicPr>
        <p:blipFill rotWithShape="1">
          <a:blip r:embed="rId4">
            <a:alphaModFix/>
          </a:blip>
          <a:srcRect/>
          <a:stretch/>
        </p:blipFill>
        <p:spPr>
          <a:xfrm>
            <a:off x="86625" y="78775"/>
            <a:ext cx="445425" cy="572700"/>
          </a:xfrm>
          <a:prstGeom prst="rect">
            <a:avLst/>
          </a:prstGeom>
          <a:noFill/>
          <a:ln>
            <a:noFill/>
          </a:ln>
        </p:spPr>
      </p:pic>
      <p:sp>
        <p:nvSpPr>
          <p:cNvPr id="108" name="Google Shape;10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a34d97e147_0_8"/>
          <p:cNvSpPr txBox="1">
            <a:spLocks noGrp="1"/>
          </p:cNvSpPr>
          <p:nvPr>
            <p:ph type="title"/>
          </p:nvPr>
        </p:nvSpPr>
        <p:spPr>
          <a:xfrm>
            <a:off x="746136" y="63025"/>
            <a:ext cx="80862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Linear Programming Model Optimized Results</a:t>
            </a:r>
            <a:endParaRPr b="1"/>
          </a:p>
        </p:txBody>
      </p:sp>
      <p:pic>
        <p:nvPicPr>
          <p:cNvPr id="234" name="Google Shape;234;g2a34d97e147_0_8"/>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235" name="Google Shape;235;g2a34d97e147_0_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10</a:t>
            </a:fld>
            <a:endParaRPr/>
          </a:p>
        </p:txBody>
      </p:sp>
      <p:pic>
        <p:nvPicPr>
          <p:cNvPr id="236" name="Google Shape;236;g2a34d97e147_0_8"/>
          <p:cNvPicPr preferRelativeResize="0"/>
          <p:nvPr/>
        </p:nvPicPr>
        <p:blipFill>
          <a:blip r:embed="rId4">
            <a:alphaModFix/>
          </a:blip>
          <a:stretch>
            <a:fillRect/>
          </a:stretch>
        </p:blipFill>
        <p:spPr>
          <a:xfrm>
            <a:off x="1541176" y="778625"/>
            <a:ext cx="5972551" cy="3884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g2a3564c5ed3_1_0"/>
          <p:cNvPicPr preferRelativeResize="0"/>
          <p:nvPr/>
        </p:nvPicPr>
        <p:blipFill rotWithShape="1">
          <a:blip r:embed="rId3">
            <a:alphaModFix amt="14000"/>
          </a:blip>
          <a:srcRect/>
          <a:stretch/>
        </p:blipFill>
        <p:spPr>
          <a:xfrm>
            <a:off x="0" y="0"/>
            <a:ext cx="9144000" cy="5143500"/>
          </a:xfrm>
          <a:prstGeom prst="rect">
            <a:avLst/>
          </a:prstGeom>
          <a:noFill/>
          <a:ln>
            <a:noFill/>
          </a:ln>
        </p:spPr>
      </p:pic>
      <p:sp>
        <p:nvSpPr>
          <p:cNvPr id="242" name="Google Shape;242;g2a3564c5ed3_1_0"/>
          <p:cNvSpPr txBox="1">
            <a:spLocks noGrp="1"/>
          </p:cNvSpPr>
          <p:nvPr>
            <p:ph type="ctrTitle"/>
          </p:nvPr>
        </p:nvSpPr>
        <p:spPr>
          <a:xfrm>
            <a:off x="460950" y="1462188"/>
            <a:ext cx="8222100" cy="1340400"/>
          </a:xfrm>
          <a:prstGeom prst="rect">
            <a:avLst/>
          </a:prstGeom>
          <a:noFill/>
          <a:ln>
            <a:noFill/>
          </a:ln>
        </p:spPr>
        <p:txBody>
          <a:bodyPr spcFirstLastPara="1" wrap="square" lIns="91425" tIns="91425" rIns="91425" bIns="91425" anchor="b" anchorCtr="0">
            <a:normAutofit fontScale="90000"/>
          </a:bodyPr>
          <a:lstStyle/>
          <a:p>
            <a:pPr marL="0" lvl="0" indent="0" algn="ctr" rtl="0">
              <a:lnSpc>
                <a:spcPct val="115000"/>
              </a:lnSpc>
              <a:spcBef>
                <a:spcPts val="1200"/>
              </a:spcBef>
              <a:spcAft>
                <a:spcPts val="1200"/>
              </a:spcAft>
              <a:buSzPts val="891"/>
              <a:buNone/>
            </a:pPr>
            <a:r>
              <a:rPr lang="en" sz="4800" b="1">
                <a:latin typeface="Proxima Nova"/>
                <a:ea typeface="Proxima Nova"/>
                <a:cs typeface="Proxima Nova"/>
                <a:sym typeface="Proxima Nova"/>
              </a:rPr>
              <a:t>Charge Scheduling using Reinforcement Learning</a:t>
            </a:r>
            <a:endParaRPr sz="4800">
              <a:latin typeface="Proxima Nova"/>
              <a:ea typeface="Proxima Nova"/>
              <a:cs typeface="Proxima Nova"/>
              <a:sym typeface="Proxima Nova"/>
            </a:endParaRPr>
          </a:p>
        </p:txBody>
      </p:sp>
      <p:pic>
        <p:nvPicPr>
          <p:cNvPr id="243" name="Google Shape;243;g2a3564c5ed3_1_0"/>
          <p:cNvPicPr preferRelativeResize="0"/>
          <p:nvPr/>
        </p:nvPicPr>
        <p:blipFill rotWithShape="1">
          <a:blip r:embed="rId4">
            <a:alphaModFix/>
          </a:blip>
          <a:srcRect/>
          <a:stretch/>
        </p:blipFill>
        <p:spPr>
          <a:xfrm>
            <a:off x="86625" y="78775"/>
            <a:ext cx="445425" cy="572700"/>
          </a:xfrm>
          <a:prstGeom prst="rect">
            <a:avLst/>
          </a:prstGeom>
          <a:noFill/>
          <a:ln>
            <a:noFill/>
          </a:ln>
        </p:spPr>
      </p:pic>
      <p:sp>
        <p:nvSpPr>
          <p:cNvPr id="244" name="Google Shape;244;g2a3564c5ed3_1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6318dfc94f_0_77"/>
          <p:cNvSpPr txBox="1">
            <a:spLocks noGrp="1"/>
          </p:cNvSpPr>
          <p:nvPr>
            <p:ph type="title"/>
          </p:nvPr>
        </p:nvSpPr>
        <p:spPr>
          <a:xfrm>
            <a:off x="746136" y="136525"/>
            <a:ext cx="80862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latin typeface="Roboto Serif"/>
                <a:ea typeface="Roboto Serif"/>
                <a:cs typeface="Roboto Serif"/>
                <a:sym typeface="Roboto Serif"/>
              </a:rPr>
              <a:t>Reinforcement Learning for EV Charge Scheduling</a:t>
            </a:r>
            <a:endParaRPr b="1"/>
          </a:p>
        </p:txBody>
      </p:sp>
      <p:pic>
        <p:nvPicPr>
          <p:cNvPr id="250" name="Google Shape;250;g26318dfc94f_0_77"/>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251" name="Google Shape;251;g26318dfc94f_0_7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12</a:t>
            </a:fld>
            <a:endParaRPr/>
          </a:p>
        </p:txBody>
      </p:sp>
      <p:grpSp>
        <p:nvGrpSpPr>
          <p:cNvPr id="252" name="Google Shape;252;g26318dfc94f_0_77"/>
          <p:cNvGrpSpPr/>
          <p:nvPr/>
        </p:nvGrpSpPr>
        <p:grpSpPr>
          <a:xfrm>
            <a:off x="0" y="1519881"/>
            <a:ext cx="2235196" cy="3485125"/>
            <a:chOff x="0" y="1189989"/>
            <a:chExt cx="2214600" cy="3366295"/>
          </a:xfrm>
        </p:grpSpPr>
        <p:sp>
          <p:nvSpPr>
            <p:cNvPr id="253" name="Google Shape;253;g26318dfc94f_0_77"/>
            <p:cNvSpPr/>
            <p:nvPr/>
          </p:nvSpPr>
          <p:spPr>
            <a:xfrm>
              <a:off x="0" y="1189989"/>
              <a:ext cx="2214600" cy="669000"/>
            </a:xfrm>
            <a:prstGeom prst="homePlate">
              <a:avLst>
                <a:gd name="adj" fmla="val 50000"/>
              </a:avLst>
            </a:prstGeom>
            <a:solidFill>
              <a:srgbClr val="08563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Roboto"/>
                  <a:ea typeface="Roboto"/>
                  <a:cs typeface="Roboto"/>
                  <a:sym typeface="Roboto"/>
                </a:rPr>
                <a:t>Optimization</a:t>
              </a:r>
              <a:endParaRPr sz="1400" b="0" i="0" u="none" strike="noStrike" cap="none">
                <a:solidFill>
                  <a:srgbClr val="FFFFFF"/>
                </a:solidFill>
                <a:latin typeface="Roboto"/>
                <a:ea typeface="Roboto"/>
                <a:cs typeface="Roboto"/>
                <a:sym typeface="Roboto"/>
              </a:endParaRPr>
            </a:p>
          </p:txBody>
        </p:sp>
        <p:sp>
          <p:nvSpPr>
            <p:cNvPr id="254" name="Google Shape;254;g26318dfc94f_0_77"/>
            <p:cNvSpPr txBox="1"/>
            <p:nvPr/>
          </p:nvSpPr>
          <p:spPr>
            <a:xfrm>
              <a:off x="295056" y="2501584"/>
              <a:ext cx="1624500" cy="2054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en" sz="1200" b="0" i="0" u="none" strike="noStrike" cap="none">
                  <a:solidFill>
                    <a:schemeClr val="dk1"/>
                  </a:solidFill>
                  <a:latin typeface="Roboto"/>
                  <a:ea typeface="Roboto"/>
                  <a:cs typeface="Roboto"/>
                  <a:sym typeface="Roboto"/>
                </a:rPr>
                <a:t>RL and LP are suitable for optimization problems</a:t>
              </a:r>
              <a:r>
                <a:rPr lang="en" sz="1100" b="0" i="0" u="none" strike="noStrike" cap="none">
                  <a:solidFill>
                    <a:schemeClr val="dk1"/>
                  </a:solidFill>
                  <a:latin typeface="Roboto"/>
                  <a:ea typeface="Roboto"/>
                  <a:cs typeface="Roboto"/>
                  <a:sym typeface="Roboto"/>
                </a:rPr>
                <a:t> </a:t>
              </a:r>
              <a:endParaRPr sz="1100" b="0" i="0" u="none" strike="noStrike" cap="none">
                <a:solidFill>
                  <a:schemeClr val="dk1"/>
                </a:solidFill>
                <a:latin typeface="Roboto"/>
                <a:ea typeface="Roboto"/>
                <a:cs typeface="Roboto"/>
                <a:sym typeface="Roboto"/>
              </a:endParaRPr>
            </a:p>
          </p:txBody>
        </p:sp>
      </p:grpSp>
      <p:grpSp>
        <p:nvGrpSpPr>
          <p:cNvPr id="255" name="Google Shape;255;g26318dfc94f_0_77"/>
          <p:cNvGrpSpPr/>
          <p:nvPr/>
        </p:nvGrpSpPr>
        <p:grpSpPr>
          <a:xfrm>
            <a:off x="1855422" y="1519659"/>
            <a:ext cx="2083195" cy="3331565"/>
            <a:chOff x="1838325" y="1189775"/>
            <a:chExt cx="2064000" cy="3217971"/>
          </a:xfrm>
        </p:grpSpPr>
        <p:sp>
          <p:nvSpPr>
            <p:cNvPr id="256" name="Google Shape;256;g26318dfc94f_0_77"/>
            <p:cNvSpPr/>
            <p:nvPr/>
          </p:nvSpPr>
          <p:spPr>
            <a:xfrm>
              <a:off x="1838325" y="1189775"/>
              <a:ext cx="2064000" cy="669000"/>
            </a:xfrm>
            <a:prstGeom prst="chevron">
              <a:avLst>
                <a:gd name="adj" fmla="val 50000"/>
              </a:avLst>
            </a:prstGeom>
            <a:solidFill>
              <a:srgbClr val="0B71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Dynamic Environment</a:t>
              </a:r>
              <a:endParaRPr sz="1400" b="0" i="0" u="none" strike="noStrike" cap="none">
                <a:solidFill>
                  <a:srgbClr val="FFFFFF"/>
                </a:solidFill>
                <a:latin typeface="Roboto"/>
                <a:ea typeface="Roboto"/>
                <a:cs typeface="Roboto"/>
                <a:sym typeface="Roboto"/>
              </a:endParaRPr>
            </a:p>
          </p:txBody>
        </p:sp>
        <p:sp>
          <p:nvSpPr>
            <p:cNvPr id="257" name="Google Shape;257;g26318dfc94f_0_77"/>
            <p:cNvSpPr txBox="1"/>
            <p:nvPr/>
          </p:nvSpPr>
          <p:spPr>
            <a:xfrm>
              <a:off x="2053427" y="2493446"/>
              <a:ext cx="1624500" cy="1914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200" b="0" i="0" u="none" strike="noStrike" cap="none">
                  <a:solidFill>
                    <a:srgbClr val="000000"/>
                  </a:solidFill>
                  <a:latin typeface="Roboto"/>
                  <a:ea typeface="Roboto"/>
                  <a:cs typeface="Roboto"/>
                  <a:sym typeface="Roboto"/>
                </a:rPr>
                <a:t>EV charging demand is subject to fluctuations and the charging infrastructure is continuously changing </a:t>
              </a:r>
              <a:endParaRPr sz="1200" b="0" i="0" u="none" strike="noStrike" cap="none">
                <a:solidFill>
                  <a:srgbClr val="000000"/>
                </a:solidFill>
                <a:latin typeface="Roboto"/>
                <a:ea typeface="Roboto"/>
                <a:cs typeface="Roboto"/>
                <a:sym typeface="Roboto"/>
              </a:endParaRPr>
            </a:p>
          </p:txBody>
        </p:sp>
      </p:grpSp>
      <p:grpSp>
        <p:nvGrpSpPr>
          <p:cNvPr id="258" name="Google Shape;258;g26318dfc94f_0_77"/>
          <p:cNvGrpSpPr/>
          <p:nvPr/>
        </p:nvGrpSpPr>
        <p:grpSpPr>
          <a:xfrm>
            <a:off x="3549456" y="1519659"/>
            <a:ext cx="2083195" cy="3436730"/>
            <a:chOff x="3516750" y="1189775"/>
            <a:chExt cx="2064000" cy="3319550"/>
          </a:xfrm>
        </p:grpSpPr>
        <p:sp>
          <p:nvSpPr>
            <p:cNvPr id="259" name="Google Shape;259;g26318dfc94f_0_77"/>
            <p:cNvSpPr/>
            <p:nvPr/>
          </p:nvSpPr>
          <p:spPr>
            <a:xfrm>
              <a:off x="3516750" y="1189775"/>
              <a:ext cx="2064000" cy="669000"/>
            </a:xfrm>
            <a:prstGeom prst="chevron">
              <a:avLst>
                <a:gd name="adj" fmla="val 50000"/>
              </a:avLst>
            </a:prstGeom>
            <a:solidFill>
              <a:srgbClr val="0B77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Complex decision making</a:t>
              </a:r>
              <a:endParaRPr sz="1400" b="0" i="0" u="none" strike="noStrike" cap="none">
                <a:solidFill>
                  <a:srgbClr val="FFFFFF"/>
                </a:solidFill>
                <a:latin typeface="Roboto"/>
                <a:ea typeface="Roboto"/>
                <a:cs typeface="Roboto"/>
                <a:sym typeface="Roboto"/>
              </a:endParaRPr>
            </a:p>
          </p:txBody>
        </p:sp>
        <p:sp>
          <p:nvSpPr>
            <p:cNvPr id="260" name="Google Shape;260;g26318dfc94f_0_77"/>
            <p:cNvSpPr txBox="1"/>
            <p:nvPr/>
          </p:nvSpPr>
          <p:spPr>
            <a:xfrm>
              <a:off x="3732066" y="2491225"/>
              <a:ext cx="1624500" cy="201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900"/>
                </a:spcBef>
                <a:spcAft>
                  <a:spcPts val="0"/>
                </a:spcAft>
                <a:buClr>
                  <a:srgbClr val="000000"/>
                </a:buClr>
                <a:buSzPts val="1100"/>
                <a:buFont typeface="Arial"/>
                <a:buNone/>
              </a:pPr>
              <a:r>
                <a:rPr lang="en" sz="1200" b="0" i="0" u="none" strike="noStrike" cap="none">
                  <a:solidFill>
                    <a:schemeClr val="dk1"/>
                  </a:solidFill>
                  <a:latin typeface="Roboto"/>
                  <a:ea typeface="Roboto"/>
                  <a:cs typeface="Roboto"/>
                  <a:sym typeface="Roboto"/>
                </a:rPr>
                <a:t>Various factors for decision making are involved</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Roboto"/>
                <a:ea typeface="Roboto"/>
                <a:cs typeface="Roboto"/>
                <a:sym typeface="Roboto"/>
              </a:endParaRPr>
            </a:p>
          </p:txBody>
        </p:sp>
      </p:grpSp>
      <p:grpSp>
        <p:nvGrpSpPr>
          <p:cNvPr id="261" name="Google Shape;261;g26318dfc94f_0_77"/>
          <p:cNvGrpSpPr/>
          <p:nvPr/>
        </p:nvGrpSpPr>
        <p:grpSpPr>
          <a:xfrm>
            <a:off x="6937955" y="1519659"/>
            <a:ext cx="2083195" cy="3331560"/>
            <a:chOff x="6874025" y="1189775"/>
            <a:chExt cx="2064000" cy="3217966"/>
          </a:xfrm>
        </p:grpSpPr>
        <p:sp>
          <p:nvSpPr>
            <p:cNvPr id="262" name="Google Shape;262;g26318dfc94f_0_77"/>
            <p:cNvSpPr/>
            <p:nvPr/>
          </p:nvSpPr>
          <p:spPr>
            <a:xfrm>
              <a:off x="6874025" y="1189775"/>
              <a:ext cx="2064000" cy="669000"/>
            </a:xfrm>
            <a:prstGeom prst="chevron">
              <a:avLst>
                <a:gd name="adj" fmla="val 50000"/>
              </a:avLst>
            </a:prstGeom>
            <a:solidFill>
              <a:srgbClr val="0E945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Scalability</a:t>
              </a:r>
              <a:endParaRPr sz="1400" b="0" i="0" u="none" strike="noStrike" cap="none">
                <a:solidFill>
                  <a:srgbClr val="FFFFFF"/>
                </a:solidFill>
                <a:latin typeface="Roboto"/>
                <a:ea typeface="Roboto"/>
                <a:cs typeface="Roboto"/>
                <a:sym typeface="Roboto"/>
              </a:endParaRPr>
            </a:p>
          </p:txBody>
        </p:sp>
        <p:sp>
          <p:nvSpPr>
            <p:cNvPr id="263" name="Google Shape;263;g26318dfc94f_0_77"/>
            <p:cNvSpPr txBox="1"/>
            <p:nvPr/>
          </p:nvSpPr>
          <p:spPr>
            <a:xfrm>
              <a:off x="7183840" y="2480841"/>
              <a:ext cx="1624500" cy="1926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en" sz="1200" b="0" i="0" u="none" strike="noStrike" cap="none">
                  <a:solidFill>
                    <a:schemeClr val="dk1"/>
                  </a:solidFill>
                  <a:latin typeface="Roboto"/>
                  <a:ea typeface="Roboto"/>
                  <a:cs typeface="Roboto"/>
                  <a:sym typeface="Roboto"/>
                </a:rPr>
                <a:t>RL / LP can scale up to large-scale EV charging networks and handle the coordination of multiple charging stations and EVs</a:t>
              </a:r>
              <a:endParaRPr sz="12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Roboto"/>
                <a:ea typeface="Roboto"/>
                <a:cs typeface="Roboto"/>
                <a:sym typeface="Roboto"/>
              </a:endParaRPr>
            </a:p>
          </p:txBody>
        </p:sp>
      </p:grpSp>
      <p:grpSp>
        <p:nvGrpSpPr>
          <p:cNvPr id="264" name="Google Shape;264;g26318dfc94f_0_77"/>
          <p:cNvGrpSpPr/>
          <p:nvPr/>
        </p:nvGrpSpPr>
        <p:grpSpPr>
          <a:xfrm>
            <a:off x="5243673" y="1519650"/>
            <a:ext cx="2167674" cy="3331449"/>
            <a:chOff x="5195358" y="1189766"/>
            <a:chExt cx="2147700" cy="3217859"/>
          </a:xfrm>
        </p:grpSpPr>
        <p:sp>
          <p:nvSpPr>
            <p:cNvPr id="265" name="Google Shape;265;g26318dfc94f_0_77"/>
            <p:cNvSpPr/>
            <p:nvPr/>
          </p:nvSpPr>
          <p:spPr>
            <a:xfrm>
              <a:off x="5195358" y="1189766"/>
              <a:ext cx="2147700" cy="669000"/>
            </a:xfrm>
            <a:prstGeom prst="chevron">
              <a:avLst>
                <a:gd name="adj" fmla="val 50000"/>
              </a:avLst>
            </a:prstGeom>
            <a:solidFill>
              <a:srgbClr val="0C814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Personalization</a:t>
              </a:r>
              <a:endParaRPr sz="1400" b="0" i="0" u="none" strike="noStrike" cap="none">
                <a:solidFill>
                  <a:srgbClr val="FFFFFF"/>
                </a:solidFill>
                <a:latin typeface="Roboto"/>
                <a:ea typeface="Roboto"/>
                <a:cs typeface="Roboto"/>
                <a:sym typeface="Roboto"/>
              </a:endParaRPr>
            </a:p>
          </p:txBody>
        </p:sp>
        <p:sp>
          <p:nvSpPr>
            <p:cNvPr id="266" name="Google Shape;266;g26318dfc94f_0_77"/>
            <p:cNvSpPr txBox="1"/>
            <p:nvPr/>
          </p:nvSpPr>
          <p:spPr>
            <a:xfrm>
              <a:off x="5461657" y="2491225"/>
              <a:ext cx="1624500" cy="191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900"/>
                </a:spcBef>
                <a:spcAft>
                  <a:spcPts val="0"/>
                </a:spcAft>
                <a:buClr>
                  <a:srgbClr val="000000"/>
                </a:buClr>
                <a:buSzPts val="1100"/>
                <a:buFont typeface="Arial"/>
                <a:buNone/>
              </a:pPr>
              <a:r>
                <a:rPr lang="en" sz="1200" b="0" i="0" u="none" strike="noStrike" cap="none">
                  <a:solidFill>
                    <a:schemeClr val="dk1"/>
                  </a:solidFill>
                  <a:latin typeface="Roboto"/>
                  <a:ea typeface="Roboto"/>
                  <a:cs typeface="Roboto"/>
                  <a:sym typeface="Roboto"/>
                </a:rPr>
                <a:t>RL / LP models can personalize the charging schedule based on individual driver behavior and preferences </a:t>
              </a:r>
              <a:endParaRPr sz="1200" b="0" i="0" u="none" strike="noStrike" cap="none">
                <a:solidFill>
                  <a:srgbClr val="000000"/>
                </a:solidFill>
                <a:latin typeface="Roboto"/>
                <a:ea typeface="Roboto"/>
                <a:cs typeface="Roboto"/>
                <a:sym typeface="Roboto"/>
              </a:endParaRPr>
            </a:p>
          </p:txBody>
        </p:sp>
      </p:grpSp>
      <p:sp>
        <p:nvSpPr>
          <p:cNvPr id="267" name="Google Shape;267;g26318dfc94f_0_77"/>
          <p:cNvSpPr txBox="1"/>
          <p:nvPr/>
        </p:nvSpPr>
        <p:spPr>
          <a:xfrm>
            <a:off x="0" y="1123975"/>
            <a:ext cx="79320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900"/>
              </a:spcBef>
              <a:spcAft>
                <a:spcPts val="0"/>
              </a:spcAft>
              <a:buClr>
                <a:srgbClr val="000000"/>
              </a:buClr>
              <a:buSzPts val="1500"/>
              <a:buFont typeface="Arial"/>
              <a:buNone/>
            </a:pPr>
            <a:r>
              <a:rPr lang="en" sz="1500" b="1" i="0" u="none" strike="noStrike" cap="none">
                <a:solidFill>
                  <a:schemeClr val="dk1"/>
                </a:solidFill>
                <a:latin typeface="Times New Roman"/>
                <a:ea typeface="Times New Roman"/>
                <a:cs typeface="Times New Roman"/>
                <a:sym typeface="Times New Roman"/>
              </a:rPr>
              <a:t>The following characteristics of the problem make RL a promising solution:</a:t>
            </a:r>
            <a:endParaRPr sz="1500" b="1" i="0" u="none" strike="noStrike" cap="none">
              <a:solidFill>
                <a:schemeClr val="dk1"/>
              </a:solidFill>
              <a:latin typeface="Times New Roman"/>
              <a:ea typeface="Times New Roman"/>
              <a:cs typeface="Times New Roman"/>
              <a:sym typeface="Times New Roman"/>
            </a:endParaRPr>
          </a:p>
        </p:txBody>
      </p:sp>
      <p:sp>
        <p:nvSpPr>
          <p:cNvPr id="268" name="Google Shape;268;g26318dfc94f_0_77"/>
          <p:cNvSpPr/>
          <p:nvPr/>
        </p:nvSpPr>
        <p:spPr>
          <a:xfrm rot="5400000">
            <a:off x="820900" y="2465700"/>
            <a:ext cx="593400" cy="20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g26318dfc94f_0_77"/>
          <p:cNvSpPr/>
          <p:nvPr/>
        </p:nvSpPr>
        <p:spPr>
          <a:xfrm rot="5400000">
            <a:off x="7677450" y="2471100"/>
            <a:ext cx="604200" cy="20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g26318dfc94f_0_77"/>
          <p:cNvSpPr/>
          <p:nvPr/>
        </p:nvSpPr>
        <p:spPr>
          <a:xfrm rot="5400000">
            <a:off x="5998550" y="2497950"/>
            <a:ext cx="657900" cy="20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6318dfc94f_0_77"/>
          <p:cNvSpPr/>
          <p:nvPr/>
        </p:nvSpPr>
        <p:spPr>
          <a:xfrm rot="5400000">
            <a:off x="4278400" y="2481750"/>
            <a:ext cx="625500" cy="20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g26318dfc94f_0_77"/>
          <p:cNvSpPr/>
          <p:nvPr/>
        </p:nvSpPr>
        <p:spPr>
          <a:xfrm rot="5400000">
            <a:off x="2584975" y="2476350"/>
            <a:ext cx="614700" cy="20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26318dfc94f_0_154"/>
          <p:cNvSpPr txBox="1">
            <a:spLocks noGrp="1"/>
          </p:cNvSpPr>
          <p:nvPr>
            <p:ph type="body" idx="1"/>
          </p:nvPr>
        </p:nvSpPr>
        <p:spPr>
          <a:xfrm>
            <a:off x="311700" y="1138725"/>
            <a:ext cx="85206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457200" lvl="0" indent="-317500" algn="l" rtl="0">
              <a:lnSpc>
                <a:spcPct val="115000"/>
              </a:lnSpc>
              <a:spcBef>
                <a:spcPts val="0"/>
              </a:spcBef>
              <a:spcAft>
                <a:spcPts val="0"/>
              </a:spcAft>
              <a:buClr>
                <a:srgbClr val="000000"/>
              </a:buClr>
              <a:buSzPts val="1400"/>
              <a:buFont typeface="Times New Roman"/>
              <a:buChar char="●"/>
            </a:pPr>
            <a:r>
              <a:rPr lang="en" sz="1400">
                <a:solidFill>
                  <a:srgbClr val="000000"/>
                </a:solidFill>
              </a:rPr>
              <a:t>We </a:t>
            </a:r>
            <a:r>
              <a:rPr lang="en" sz="1400" b="1">
                <a:solidFill>
                  <a:srgbClr val="000000"/>
                </a:solidFill>
              </a:rPr>
              <a:t>reviewed how Reinforcement Learning was used by existing literature</a:t>
            </a:r>
            <a:r>
              <a:rPr lang="en" sz="1400">
                <a:solidFill>
                  <a:srgbClr val="000000"/>
                </a:solidFill>
              </a:rPr>
              <a:t> to solve charge scheduling problems</a:t>
            </a:r>
            <a:endParaRPr sz="1400">
              <a:solidFill>
                <a:srgbClr val="000000"/>
              </a:solidFill>
            </a:endParaRPr>
          </a:p>
          <a:p>
            <a:pPr marL="457200" lvl="0" indent="-317500" algn="l" rtl="0">
              <a:lnSpc>
                <a:spcPct val="150000"/>
              </a:lnSpc>
              <a:spcBef>
                <a:spcPts val="0"/>
              </a:spcBef>
              <a:spcAft>
                <a:spcPts val="0"/>
              </a:spcAft>
              <a:buClr>
                <a:srgbClr val="000000"/>
              </a:buClr>
              <a:buSzPts val="1400"/>
              <a:buFont typeface="Times New Roman"/>
              <a:buChar char="●"/>
            </a:pPr>
            <a:r>
              <a:rPr lang="en" sz="1400">
                <a:solidFill>
                  <a:schemeClr val="dk1"/>
                </a:solidFill>
                <a:highlight>
                  <a:schemeClr val="lt1"/>
                </a:highlight>
              </a:rPr>
              <a:t>For example, some researchers</a:t>
            </a:r>
            <a:r>
              <a:rPr lang="en" sz="1400" baseline="30000">
                <a:solidFill>
                  <a:schemeClr val="dk1"/>
                </a:solidFill>
                <a:highlight>
                  <a:schemeClr val="lt1"/>
                </a:highlight>
              </a:rPr>
              <a:t>1</a:t>
            </a:r>
            <a:r>
              <a:rPr lang="en" sz="1400">
                <a:solidFill>
                  <a:schemeClr val="dk1"/>
                </a:solidFill>
                <a:highlight>
                  <a:schemeClr val="lt1"/>
                </a:highlight>
              </a:rPr>
              <a:t> proposed a smart charging scheduling </a:t>
            </a:r>
            <a:r>
              <a:rPr lang="en" sz="1400" b="1">
                <a:solidFill>
                  <a:schemeClr val="dk1"/>
                </a:solidFill>
                <a:highlight>
                  <a:schemeClr val="lt1"/>
                </a:highlight>
              </a:rPr>
              <a:t>Deep Q-Network (DQN)</a:t>
            </a:r>
            <a:r>
              <a:rPr lang="en" sz="1400">
                <a:solidFill>
                  <a:schemeClr val="dk1"/>
                </a:solidFill>
                <a:highlight>
                  <a:schemeClr val="lt1"/>
                </a:highlight>
              </a:rPr>
              <a:t> model, while others used a </a:t>
            </a:r>
            <a:r>
              <a:rPr lang="en" sz="1400" b="1">
                <a:solidFill>
                  <a:schemeClr val="dk1"/>
                </a:solidFill>
                <a:highlight>
                  <a:schemeClr val="lt1"/>
                </a:highlight>
              </a:rPr>
              <a:t>PPO (Proximal Policy Optimization)</a:t>
            </a:r>
            <a:r>
              <a:rPr lang="en" sz="1400">
                <a:solidFill>
                  <a:schemeClr val="dk1"/>
                </a:solidFill>
                <a:highlight>
                  <a:schemeClr val="lt1"/>
                </a:highlight>
              </a:rPr>
              <a:t> algorithm</a:t>
            </a:r>
            <a:endParaRPr sz="1400">
              <a:solidFill>
                <a:schemeClr val="dk1"/>
              </a:solidFill>
              <a:highlight>
                <a:schemeClr val="lt1"/>
              </a:highlight>
            </a:endParaRPr>
          </a:p>
          <a:p>
            <a:pPr marL="457200" lvl="0" indent="-317500" algn="l" rtl="0">
              <a:lnSpc>
                <a:spcPct val="150000"/>
              </a:lnSpc>
              <a:spcBef>
                <a:spcPts val="0"/>
              </a:spcBef>
              <a:spcAft>
                <a:spcPts val="0"/>
              </a:spcAft>
              <a:buClr>
                <a:schemeClr val="dk1"/>
              </a:buClr>
              <a:buSzPts val="1400"/>
              <a:buFont typeface="Times New Roman"/>
              <a:buChar char="●"/>
            </a:pPr>
            <a:r>
              <a:rPr lang="en" sz="1400">
                <a:solidFill>
                  <a:schemeClr val="dk1"/>
                </a:solidFill>
                <a:highlight>
                  <a:schemeClr val="lt1"/>
                </a:highlight>
              </a:rPr>
              <a:t>Alternatives include a reservation-based algorithm for smart charging of EVs in shared charging environments using </a:t>
            </a:r>
            <a:r>
              <a:rPr lang="en" sz="1400" b="1">
                <a:solidFill>
                  <a:schemeClr val="dk1"/>
                </a:solidFill>
                <a:highlight>
                  <a:schemeClr val="lt1"/>
                </a:highlight>
              </a:rPr>
              <a:t>Q-Learning</a:t>
            </a:r>
            <a:endParaRPr sz="1400" b="1">
              <a:solidFill>
                <a:schemeClr val="dk1"/>
              </a:solidFill>
              <a:highlight>
                <a:schemeClr val="lt1"/>
              </a:highlight>
            </a:endParaRPr>
          </a:p>
          <a:p>
            <a:pPr marL="457200" lvl="0" indent="-317500" algn="l" rtl="0">
              <a:lnSpc>
                <a:spcPct val="150000"/>
              </a:lnSpc>
              <a:spcBef>
                <a:spcPts val="0"/>
              </a:spcBef>
              <a:spcAft>
                <a:spcPts val="0"/>
              </a:spcAft>
              <a:buClr>
                <a:schemeClr val="dk1"/>
              </a:buClr>
              <a:buSzPts val="1400"/>
              <a:buFont typeface="Times New Roman"/>
              <a:buChar char="●"/>
            </a:pPr>
            <a:r>
              <a:rPr lang="en" sz="1400">
                <a:solidFill>
                  <a:schemeClr val="dk1"/>
                </a:solidFill>
                <a:highlight>
                  <a:schemeClr val="lt1"/>
                </a:highlight>
              </a:rPr>
              <a:t>We will be attempting </a:t>
            </a:r>
            <a:r>
              <a:rPr lang="en" sz="1400" b="1">
                <a:solidFill>
                  <a:schemeClr val="dk1"/>
                </a:solidFill>
                <a:highlight>
                  <a:schemeClr val="lt1"/>
                </a:highlight>
              </a:rPr>
              <a:t>Q-Learning and PPO</a:t>
            </a:r>
            <a:r>
              <a:rPr lang="en" sz="1400">
                <a:solidFill>
                  <a:schemeClr val="dk1"/>
                </a:solidFill>
                <a:highlight>
                  <a:schemeClr val="lt1"/>
                </a:highlight>
              </a:rPr>
              <a:t> in our approach</a:t>
            </a:r>
            <a:endParaRPr sz="1400">
              <a:solidFill>
                <a:schemeClr val="dk1"/>
              </a:solidFill>
              <a:highlight>
                <a:schemeClr val="lt1"/>
              </a:highlight>
            </a:endParaRPr>
          </a:p>
          <a:p>
            <a:pPr marL="0" lvl="0" indent="0" algn="l" rtl="0">
              <a:lnSpc>
                <a:spcPct val="150000"/>
              </a:lnSpc>
              <a:spcBef>
                <a:spcPts val="0"/>
              </a:spcBef>
              <a:spcAft>
                <a:spcPts val="0"/>
              </a:spcAft>
              <a:buNone/>
            </a:pPr>
            <a:endParaRPr sz="1400">
              <a:solidFill>
                <a:schemeClr val="dk1"/>
              </a:solidFill>
              <a:highlight>
                <a:schemeClr val="lt1"/>
              </a:highlight>
            </a:endParaRPr>
          </a:p>
          <a:p>
            <a:pPr marL="0" lvl="0" indent="0" algn="l" rtl="0">
              <a:lnSpc>
                <a:spcPct val="150000"/>
              </a:lnSpc>
              <a:spcBef>
                <a:spcPts val="0"/>
              </a:spcBef>
              <a:spcAft>
                <a:spcPts val="0"/>
              </a:spcAft>
              <a:buNone/>
            </a:pPr>
            <a:endParaRPr sz="1400">
              <a:solidFill>
                <a:schemeClr val="dk1"/>
              </a:solidFill>
              <a:highlight>
                <a:schemeClr val="lt1"/>
              </a:highlight>
            </a:endParaRPr>
          </a:p>
          <a:p>
            <a:pPr marL="0" lvl="0" indent="0" algn="l" rtl="0">
              <a:spcBef>
                <a:spcPts val="0"/>
              </a:spcBef>
              <a:spcAft>
                <a:spcPts val="0"/>
              </a:spcAft>
              <a:buNone/>
            </a:pPr>
            <a:r>
              <a:rPr lang="en" sz="700">
                <a:solidFill>
                  <a:srgbClr val="000000"/>
                </a:solidFill>
              </a:rPr>
              <a:t>[1] Viziteu, A., Furtună, D., Robu, A., Senocico, S., Cioată, P., Baltariu, M. R., Filote, C., &amp; Raboaca, M. S. (2022). Smart Scheduling of Electric Vehicles Based on Reinforcement Learning. Sensors, 22(10), 3718. </a:t>
            </a:r>
            <a:r>
              <a:rPr lang="en" sz="700" u="sng">
                <a:solidFill>
                  <a:schemeClr val="hlink"/>
                </a:solidFill>
                <a:hlinkClick r:id="rId3"/>
              </a:rPr>
              <a:t>https://doi.org/10.3390/s22103718</a:t>
            </a:r>
            <a:endParaRPr sz="700">
              <a:solidFill>
                <a:srgbClr val="000000"/>
              </a:solidFill>
            </a:endParaRPr>
          </a:p>
          <a:p>
            <a:pPr marL="0" lvl="0" indent="0" algn="l" rtl="0">
              <a:spcBef>
                <a:spcPts val="0"/>
              </a:spcBef>
              <a:spcAft>
                <a:spcPts val="0"/>
              </a:spcAft>
              <a:buNone/>
            </a:pPr>
            <a:r>
              <a:rPr lang="en" sz="700">
                <a:solidFill>
                  <a:srgbClr val="000000"/>
                </a:solidFill>
              </a:rPr>
              <a:t>[2] Flocea, R., Hîncu, A., Robu, A., Senocico, S., Traciu, A., Remus, B. M., Răboacă, M. S., &amp; Filote, C. (2022). Electric Vehicle Smart Charging Reservation Algorithm. </a:t>
            </a:r>
            <a:r>
              <a:rPr lang="en" sz="700" i="1">
                <a:solidFill>
                  <a:srgbClr val="000000"/>
                </a:solidFill>
              </a:rPr>
              <a:t>Sensors</a:t>
            </a:r>
            <a:r>
              <a:rPr lang="en" sz="700">
                <a:solidFill>
                  <a:srgbClr val="000000"/>
                </a:solidFill>
              </a:rPr>
              <a:t>, </a:t>
            </a:r>
            <a:r>
              <a:rPr lang="en" sz="700" i="1">
                <a:solidFill>
                  <a:srgbClr val="000000"/>
                </a:solidFill>
              </a:rPr>
              <a:t>22</a:t>
            </a:r>
            <a:r>
              <a:rPr lang="en" sz="700">
                <a:solidFill>
                  <a:srgbClr val="000000"/>
                </a:solidFill>
              </a:rPr>
              <a:t>(8), 2834. https://doi.org/10.3390/s22082834</a:t>
            </a:r>
            <a:endParaRPr sz="700">
              <a:solidFill>
                <a:schemeClr val="dk1"/>
              </a:solidFill>
              <a:highlight>
                <a:schemeClr val="lt1"/>
              </a:highlight>
            </a:endParaRPr>
          </a:p>
          <a:p>
            <a:pPr marL="0" lvl="0" indent="0" algn="l" rtl="0">
              <a:spcBef>
                <a:spcPts val="0"/>
              </a:spcBef>
              <a:spcAft>
                <a:spcPts val="0"/>
              </a:spcAft>
              <a:buClr>
                <a:srgbClr val="000000"/>
              </a:buClr>
              <a:buSzPts val="1800"/>
              <a:buFont typeface="Arial"/>
              <a:buNone/>
            </a:pPr>
            <a:endParaRPr sz="700">
              <a:solidFill>
                <a:srgbClr val="000000"/>
              </a:solidFill>
            </a:endParaRPr>
          </a:p>
        </p:txBody>
      </p:sp>
      <p:pic>
        <p:nvPicPr>
          <p:cNvPr id="278" name="Google Shape;278;g26318dfc94f_0_154"/>
          <p:cNvPicPr preferRelativeResize="0"/>
          <p:nvPr/>
        </p:nvPicPr>
        <p:blipFill rotWithShape="1">
          <a:blip r:embed="rId4">
            <a:alphaModFix/>
          </a:blip>
          <a:srcRect/>
          <a:stretch/>
        </p:blipFill>
        <p:spPr>
          <a:xfrm>
            <a:off x="86625" y="78775"/>
            <a:ext cx="445425" cy="572700"/>
          </a:xfrm>
          <a:prstGeom prst="rect">
            <a:avLst/>
          </a:prstGeom>
          <a:noFill/>
          <a:ln>
            <a:noFill/>
          </a:ln>
        </p:spPr>
      </p:pic>
      <p:sp>
        <p:nvSpPr>
          <p:cNvPr id="279" name="Google Shape;279;g26318dfc94f_0_154"/>
          <p:cNvSpPr txBox="1"/>
          <p:nvPr/>
        </p:nvSpPr>
        <p:spPr>
          <a:xfrm>
            <a:off x="995525" y="276525"/>
            <a:ext cx="7834500" cy="801900"/>
          </a:xfrm>
          <a:prstGeom prst="rect">
            <a:avLst/>
          </a:prstGeom>
          <a:noFill/>
          <a:ln>
            <a:noFill/>
          </a:ln>
        </p:spPr>
        <p:txBody>
          <a:bodyPr spcFirstLastPara="1" wrap="square" lIns="91425" tIns="91425" rIns="91425" bIns="91425" anchor="t" anchorCtr="0">
            <a:normAutofit fontScale="77500" lnSpcReduction="10000"/>
          </a:bodyPr>
          <a:lstStyle/>
          <a:p>
            <a:pPr marL="0" marR="0" lvl="0" indent="0" algn="ctr" rtl="0">
              <a:lnSpc>
                <a:spcPct val="100000"/>
              </a:lnSpc>
              <a:spcBef>
                <a:spcPts val="0"/>
              </a:spcBef>
              <a:spcAft>
                <a:spcPts val="0"/>
              </a:spcAft>
              <a:buClr>
                <a:schemeClr val="dk1"/>
              </a:buClr>
              <a:buSzPct val="102563"/>
              <a:buFont typeface="Proxima Nova"/>
              <a:buNone/>
            </a:pPr>
            <a:r>
              <a:rPr lang="en" sz="2800" b="1" i="0" u="none" strike="noStrike" cap="none">
                <a:solidFill>
                  <a:schemeClr val="dk1"/>
                </a:solidFill>
                <a:latin typeface="Roboto Serif"/>
                <a:ea typeface="Roboto Serif"/>
                <a:cs typeface="Roboto Serif"/>
                <a:sym typeface="Roboto Serif"/>
              </a:rPr>
              <a:t>Literature Review - </a:t>
            </a:r>
            <a:endParaRPr sz="2800" b="1" i="0" u="none" strike="noStrike" cap="none">
              <a:solidFill>
                <a:schemeClr val="dk1"/>
              </a:solidFill>
              <a:latin typeface="Roboto Serif"/>
              <a:ea typeface="Roboto Serif"/>
              <a:cs typeface="Roboto Serif"/>
              <a:sym typeface="Roboto Serif"/>
            </a:endParaRPr>
          </a:p>
          <a:p>
            <a:pPr marL="0" marR="0" lvl="0" indent="0" algn="ctr" rtl="0">
              <a:lnSpc>
                <a:spcPct val="100000"/>
              </a:lnSpc>
              <a:spcBef>
                <a:spcPts val="0"/>
              </a:spcBef>
              <a:spcAft>
                <a:spcPts val="0"/>
              </a:spcAft>
              <a:buClr>
                <a:schemeClr val="dk1"/>
              </a:buClr>
              <a:buSzPct val="102563"/>
              <a:buFont typeface="Proxima Nova"/>
              <a:buNone/>
            </a:pPr>
            <a:r>
              <a:rPr lang="en" sz="2800" b="1">
                <a:solidFill>
                  <a:schemeClr val="dk1"/>
                </a:solidFill>
                <a:latin typeface="Roboto Serif"/>
                <a:ea typeface="Roboto Serif"/>
                <a:cs typeface="Roboto Serif"/>
                <a:sym typeface="Roboto Serif"/>
              </a:rPr>
              <a:t>Charge Scheduling using </a:t>
            </a:r>
            <a:r>
              <a:rPr lang="en" sz="2800" b="1" i="0" u="none" strike="noStrike" cap="none">
                <a:solidFill>
                  <a:schemeClr val="dk1"/>
                </a:solidFill>
                <a:latin typeface="Roboto Serif"/>
                <a:ea typeface="Roboto Serif"/>
                <a:cs typeface="Roboto Serif"/>
                <a:sym typeface="Roboto Serif"/>
              </a:rPr>
              <a:t>Reinforcement Learning</a:t>
            </a:r>
            <a:endParaRPr sz="2800" b="1" i="0" u="none" strike="noStrike" cap="none">
              <a:solidFill>
                <a:schemeClr val="dk1"/>
              </a:solidFill>
              <a:latin typeface="Proxima Nova"/>
              <a:ea typeface="Proxima Nova"/>
              <a:cs typeface="Proxima Nova"/>
              <a:sym typeface="Proxima Nova"/>
            </a:endParaRPr>
          </a:p>
        </p:txBody>
      </p:sp>
      <p:sp>
        <p:nvSpPr>
          <p:cNvPr id="280" name="Google Shape;280;g26318dfc94f_0_15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13</a:t>
            </a:fld>
            <a:endParaRPr/>
          </a:p>
        </p:txBody>
      </p:sp>
      <p:pic>
        <p:nvPicPr>
          <p:cNvPr id="281" name="Google Shape;281;g26318dfc94f_0_154"/>
          <p:cNvPicPr preferRelativeResize="0"/>
          <p:nvPr/>
        </p:nvPicPr>
        <p:blipFill rotWithShape="1">
          <a:blip r:embed="rId5">
            <a:alphaModFix/>
          </a:blip>
          <a:srcRect/>
          <a:stretch/>
        </p:blipFill>
        <p:spPr>
          <a:xfrm>
            <a:off x="6302075" y="2627050"/>
            <a:ext cx="1919600" cy="1264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26318dfc94f_0_0"/>
          <p:cNvSpPr txBox="1">
            <a:spLocks noGrp="1"/>
          </p:cNvSpPr>
          <p:nvPr>
            <p:ph type="title"/>
          </p:nvPr>
        </p:nvSpPr>
        <p:spPr>
          <a:xfrm>
            <a:off x="746136" y="365125"/>
            <a:ext cx="80862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latin typeface="Roboto Serif"/>
                <a:ea typeface="Roboto Serif"/>
                <a:cs typeface="Roboto Serif"/>
                <a:sym typeface="Roboto Serif"/>
              </a:rPr>
              <a:t>Reinforcement Learning Environment</a:t>
            </a:r>
            <a:endParaRPr b="1"/>
          </a:p>
        </p:txBody>
      </p:sp>
      <p:pic>
        <p:nvPicPr>
          <p:cNvPr id="287" name="Google Shape;287;g26318dfc94f_0_0"/>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288" name="Google Shape;288;g26318dfc94f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14</a:t>
            </a:fld>
            <a:endParaRPr/>
          </a:p>
        </p:txBody>
      </p:sp>
      <p:grpSp>
        <p:nvGrpSpPr>
          <p:cNvPr id="289" name="Google Shape;289;g26318dfc94f_0_0"/>
          <p:cNvGrpSpPr/>
          <p:nvPr/>
        </p:nvGrpSpPr>
        <p:grpSpPr>
          <a:xfrm>
            <a:off x="-135772" y="1558900"/>
            <a:ext cx="7897803" cy="513873"/>
            <a:chOff x="-2040401" y="438773"/>
            <a:chExt cx="10051932" cy="731700"/>
          </a:xfrm>
        </p:grpSpPr>
        <p:sp>
          <p:nvSpPr>
            <p:cNvPr id="290" name="Google Shape;290;g26318dfc94f_0_0"/>
            <p:cNvSpPr txBox="1"/>
            <p:nvPr/>
          </p:nvSpPr>
          <p:spPr>
            <a:xfrm>
              <a:off x="-2040401" y="503436"/>
              <a:ext cx="30237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2400"/>
                <a:buFont typeface="Arial"/>
                <a:buNone/>
              </a:pPr>
              <a:r>
                <a:rPr lang="en" sz="2400" b="0" i="0" u="none" strike="noStrike" cap="none">
                  <a:solidFill>
                    <a:srgbClr val="085631"/>
                  </a:solidFill>
                  <a:latin typeface="Roboto Medium"/>
                  <a:ea typeface="Roboto Medium"/>
                  <a:cs typeface="Roboto Medium"/>
                  <a:sym typeface="Roboto Medium"/>
                </a:rPr>
                <a:t>Environment</a:t>
              </a:r>
              <a:r>
                <a:rPr lang="en" sz="3800" b="0" i="0" u="none" strike="noStrike" cap="none">
                  <a:solidFill>
                    <a:srgbClr val="085631"/>
                  </a:solidFill>
                  <a:latin typeface="Roboto Medium"/>
                  <a:ea typeface="Roboto Medium"/>
                  <a:cs typeface="Roboto Medium"/>
                  <a:sym typeface="Roboto Medium"/>
                </a:rPr>
                <a:t> </a:t>
              </a:r>
              <a:endParaRPr sz="3800" b="0" i="0" u="none" strike="noStrike" cap="none">
                <a:solidFill>
                  <a:srgbClr val="085631"/>
                </a:solidFill>
                <a:latin typeface="Roboto Medium"/>
                <a:ea typeface="Roboto Medium"/>
                <a:cs typeface="Roboto Medium"/>
                <a:sym typeface="Roboto Medium"/>
              </a:endParaRPr>
            </a:p>
          </p:txBody>
        </p:sp>
        <p:sp>
          <p:nvSpPr>
            <p:cNvPr id="291" name="Google Shape;291;g26318dfc94f_0_0"/>
            <p:cNvSpPr/>
            <p:nvPr/>
          </p:nvSpPr>
          <p:spPr>
            <a:xfrm>
              <a:off x="1153531" y="438773"/>
              <a:ext cx="6858000" cy="731700"/>
            </a:xfrm>
            <a:prstGeom prst="rect">
              <a:avLst/>
            </a:prstGeom>
            <a:solidFill>
              <a:srgbClr val="08563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292" name="Google Shape;292;g26318dfc94f_0_0"/>
            <p:cNvSpPr txBox="1"/>
            <p:nvPr/>
          </p:nvSpPr>
          <p:spPr>
            <a:xfrm>
              <a:off x="1278612" y="523068"/>
              <a:ext cx="6401700" cy="5754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800"/>
                <a:buFont typeface="Arial"/>
                <a:buNone/>
              </a:pPr>
              <a:r>
                <a:rPr lang="en" b="0" i="0" u="none" strike="noStrike" cap="none">
                  <a:solidFill>
                    <a:srgbClr val="FFFFFF"/>
                  </a:solidFill>
                  <a:latin typeface="Roboto"/>
                  <a:ea typeface="Roboto"/>
                  <a:cs typeface="Roboto"/>
                  <a:sym typeface="Roboto"/>
                </a:rPr>
                <a:t>Power Grid, properties of our EV Users, Charging Stations</a:t>
              </a:r>
              <a:endParaRPr b="0" i="0" u="none" strike="noStrike" cap="none">
                <a:solidFill>
                  <a:srgbClr val="FFFFFF"/>
                </a:solidFill>
                <a:latin typeface="Roboto"/>
                <a:ea typeface="Roboto"/>
                <a:cs typeface="Roboto"/>
                <a:sym typeface="Roboto"/>
              </a:endParaRPr>
            </a:p>
          </p:txBody>
        </p:sp>
      </p:grpSp>
      <p:grpSp>
        <p:nvGrpSpPr>
          <p:cNvPr id="293" name="Google Shape;293;g26318dfc94f_0_0"/>
          <p:cNvGrpSpPr/>
          <p:nvPr/>
        </p:nvGrpSpPr>
        <p:grpSpPr>
          <a:xfrm>
            <a:off x="532042" y="2180000"/>
            <a:ext cx="6945967" cy="513873"/>
            <a:chOff x="-1190441" y="1323155"/>
            <a:chExt cx="8840482" cy="731700"/>
          </a:xfrm>
        </p:grpSpPr>
        <p:sp>
          <p:nvSpPr>
            <p:cNvPr id="294" name="Google Shape;294;g26318dfc94f_0_0"/>
            <p:cNvSpPr txBox="1"/>
            <p:nvPr/>
          </p:nvSpPr>
          <p:spPr>
            <a:xfrm>
              <a:off x="-1190441" y="1373332"/>
              <a:ext cx="21645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2400"/>
                <a:buFont typeface="Arial"/>
                <a:buNone/>
              </a:pPr>
              <a:r>
                <a:rPr lang="en" sz="2400" b="0" i="0" u="none" strike="noStrike" cap="none">
                  <a:solidFill>
                    <a:srgbClr val="0B7140"/>
                  </a:solidFill>
                  <a:latin typeface="Roboto Medium"/>
                  <a:ea typeface="Roboto Medium"/>
                  <a:cs typeface="Roboto Medium"/>
                  <a:sym typeface="Roboto Medium"/>
                </a:rPr>
                <a:t>Agent</a:t>
              </a:r>
              <a:endParaRPr sz="2400" b="0" i="0" u="none" strike="noStrike" cap="none">
                <a:solidFill>
                  <a:srgbClr val="0B7140"/>
                </a:solidFill>
                <a:latin typeface="Roboto Medium"/>
                <a:ea typeface="Roboto Medium"/>
                <a:cs typeface="Roboto Medium"/>
                <a:sym typeface="Roboto Medium"/>
              </a:endParaRPr>
            </a:p>
          </p:txBody>
        </p:sp>
        <p:sp>
          <p:nvSpPr>
            <p:cNvPr id="295" name="Google Shape;295;g26318dfc94f_0_0"/>
            <p:cNvSpPr/>
            <p:nvPr/>
          </p:nvSpPr>
          <p:spPr>
            <a:xfrm>
              <a:off x="1163141" y="1323155"/>
              <a:ext cx="6486900" cy="731700"/>
            </a:xfrm>
            <a:prstGeom prst="rect">
              <a:avLst/>
            </a:prstGeom>
            <a:solidFill>
              <a:srgbClr val="0B71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296" name="Google Shape;296;g26318dfc94f_0_0"/>
            <p:cNvSpPr txBox="1"/>
            <p:nvPr/>
          </p:nvSpPr>
          <p:spPr>
            <a:xfrm>
              <a:off x="1317078" y="1529726"/>
              <a:ext cx="5970300" cy="3306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800"/>
                <a:buFont typeface="Arial"/>
                <a:buNone/>
              </a:pPr>
              <a:r>
                <a:rPr lang="en" sz="1500" b="0" i="0" u="none" strike="noStrike" cap="none">
                  <a:solidFill>
                    <a:srgbClr val="FFFFFF"/>
                  </a:solidFill>
                  <a:latin typeface="Roboto"/>
                  <a:ea typeface="Roboto"/>
                  <a:cs typeface="Roboto"/>
                  <a:sym typeface="Roboto"/>
                </a:rPr>
                <a:t>EV Charging Station</a:t>
              </a:r>
              <a:endParaRPr sz="1500" b="0" i="0" u="none" strike="noStrike" cap="none">
                <a:solidFill>
                  <a:srgbClr val="FFFFFF"/>
                </a:solidFill>
                <a:latin typeface="Roboto"/>
                <a:ea typeface="Roboto"/>
                <a:cs typeface="Roboto"/>
                <a:sym typeface="Roboto"/>
              </a:endParaRPr>
            </a:p>
          </p:txBody>
        </p:sp>
      </p:grpSp>
      <p:grpSp>
        <p:nvGrpSpPr>
          <p:cNvPr id="297" name="Google Shape;297;g26318dfc94f_0_0"/>
          <p:cNvGrpSpPr/>
          <p:nvPr/>
        </p:nvGrpSpPr>
        <p:grpSpPr>
          <a:xfrm>
            <a:off x="603271" y="2799950"/>
            <a:ext cx="6627517" cy="513873"/>
            <a:chOff x="-1147895" y="2204259"/>
            <a:chExt cx="8435175" cy="731700"/>
          </a:xfrm>
        </p:grpSpPr>
        <p:sp>
          <p:nvSpPr>
            <p:cNvPr id="298" name="Google Shape;298;g26318dfc94f_0_0"/>
            <p:cNvSpPr txBox="1"/>
            <p:nvPr/>
          </p:nvSpPr>
          <p:spPr>
            <a:xfrm>
              <a:off x="-1147895" y="2256888"/>
              <a:ext cx="21021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2400"/>
                <a:buFont typeface="Arial"/>
                <a:buNone/>
              </a:pPr>
              <a:r>
                <a:rPr lang="en" sz="2400" b="0" i="0" u="none" strike="noStrike" cap="none">
                  <a:solidFill>
                    <a:srgbClr val="0B7743"/>
                  </a:solidFill>
                  <a:latin typeface="Roboto Medium"/>
                  <a:ea typeface="Roboto Medium"/>
                  <a:cs typeface="Roboto Medium"/>
                  <a:sym typeface="Roboto Medium"/>
                </a:rPr>
                <a:t>State</a:t>
              </a:r>
              <a:endParaRPr sz="2400" b="0" i="0" u="none" strike="noStrike" cap="none">
                <a:solidFill>
                  <a:srgbClr val="0B7743"/>
                </a:solidFill>
                <a:latin typeface="Roboto Medium"/>
                <a:ea typeface="Roboto Medium"/>
                <a:cs typeface="Roboto Medium"/>
                <a:sym typeface="Roboto Medium"/>
              </a:endParaRPr>
            </a:p>
          </p:txBody>
        </p:sp>
        <p:sp>
          <p:nvSpPr>
            <p:cNvPr id="299" name="Google Shape;299;g26318dfc94f_0_0"/>
            <p:cNvSpPr/>
            <p:nvPr/>
          </p:nvSpPr>
          <p:spPr>
            <a:xfrm>
              <a:off x="1134280" y="2204259"/>
              <a:ext cx="6153000" cy="731700"/>
            </a:xfrm>
            <a:prstGeom prst="rect">
              <a:avLst/>
            </a:prstGeom>
            <a:solidFill>
              <a:srgbClr val="0B77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00" name="Google Shape;300;g26318dfc94f_0_0"/>
            <p:cNvSpPr txBox="1"/>
            <p:nvPr/>
          </p:nvSpPr>
          <p:spPr>
            <a:xfrm>
              <a:off x="1240108" y="2410795"/>
              <a:ext cx="5832000" cy="3306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800"/>
                <a:buFont typeface="Arial"/>
                <a:buNone/>
              </a:pPr>
              <a:r>
                <a:rPr lang="en" sz="1300" b="0" i="0" u="none" strike="noStrike" cap="none">
                  <a:solidFill>
                    <a:srgbClr val="FFFFFF"/>
                  </a:solidFill>
                  <a:latin typeface="Roboto"/>
                  <a:ea typeface="Roboto"/>
                  <a:cs typeface="Roboto"/>
                  <a:sym typeface="Roboto"/>
                </a:rPr>
                <a:t>State is the current condition of our environment (available power, current battery charge of EVs etc.) </a:t>
              </a:r>
              <a:endParaRPr sz="1300" b="0" i="0" u="none" strike="noStrike" cap="none">
                <a:solidFill>
                  <a:srgbClr val="FFFFFF"/>
                </a:solidFill>
                <a:latin typeface="Roboto"/>
                <a:ea typeface="Roboto"/>
                <a:cs typeface="Roboto"/>
                <a:sym typeface="Roboto"/>
              </a:endParaRPr>
            </a:p>
          </p:txBody>
        </p:sp>
      </p:grpSp>
      <p:grpSp>
        <p:nvGrpSpPr>
          <p:cNvPr id="301" name="Google Shape;301;g26318dfc94f_0_0"/>
          <p:cNvGrpSpPr/>
          <p:nvPr/>
        </p:nvGrpSpPr>
        <p:grpSpPr>
          <a:xfrm>
            <a:off x="1043558" y="3419900"/>
            <a:ext cx="5865488" cy="513873"/>
            <a:chOff x="-539409" y="3088640"/>
            <a:chExt cx="7465303" cy="731700"/>
          </a:xfrm>
        </p:grpSpPr>
        <p:sp>
          <p:nvSpPr>
            <p:cNvPr id="302" name="Google Shape;302;g26318dfc94f_0_0"/>
            <p:cNvSpPr txBox="1"/>
            <p:nvPr/>
          </p:nvSpPr>
          <p:spPr>
            <a:xfrm>
              <a:off x="-539409" y="3139633"/>
              <a:ext cx="15306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2400"/>
                <a:buFont typeface="Arial"/>
                <a:buNone/>
              </a:pPr>
              <a:r>
                <a:rPr lang="en" sz="2400" b="0" i="0" u="none" strike="noStrike" cap="none">
                  <a:solidFill>
                    <a:srgbClr val="0C8148"/>
                  </a:solidFill>
                  <a:latin typeface="Roboto Medium"/>
                  <a:ea typeface="Roboto Medium"/>
                  <a:cs typeface="Roboto Medium"/>
                  <a:sym typeface="Roboto Medium"/>
                </a:rPr>
                <a:t>Action</a:t>
              </a:r>
              <a:endParaRPr sz="2400" b="0" i="0" u="none" strike="noStrike" cap="none">
                <a:solidFill>
                  <a:srgbClr val="0C8148"/>
                </a:solidFill>
                <a:latin typeface="Roboto Medium"/>
                <a:ea typeface="Roboto Medium"/>
                <a:cs typeface="Roboto Medium"/>
                <a:sym typeface="Roboto Medium"/>
              </a:endParaRPr>
            </a:p>
          </p:txBody>
        </p:sp>
        <p:sp>
          <p:nvSpPr>
            <p:cNvPr id="303" name="Google Shape;303;g26318dfc94f_0_0"/>
            <p:cNvSpPr/>
            <p:nvPr/>
          </p:nvSpPr>
          <p:spPr>
            <a:xfrm>
              <a:off x="1182394" y="3088640"/>
              <a:ext cx="5743500" cy="731700"/>
            </a:xfrm>
            <a:prstGeom prst="rect">
              <a:avLst/>
            </a:prstGeom>
            <a:solidFill>
              <a:srgbClr val="0C81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04" name="Google Shape;304;g26318dfc94f_0_0"/>
            <p:cNvSpPr txBox="1"/>
            <p:nvPr/>
          </p:nvSpPr>
          <p:spPr>
            <a:xfrm>
              <a:off x="1249718" y="3295175"/>
              <a:ext cx="5611200" cy="3306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800"/>
                <a:buFont typeface="Arial"/>
                <a:buNone/>
              </a:pPr>
              <a:r>
                <a:rPr lang="en" sz="1300" b="0" i="0" u="none" strike="noStrike" cap="none">
                  <a:solidFill>
                    <a:srgbClr val="FFFFFF"/>
                  </a:solidFill>
                  <a:latin typeface="Roboto"/>
                  <a:ea typeface="Roboto"/>
                  <a:cs typeface="Roboto"/>
                  <a:sym typeface="Roboto"/>
                </a:rPr>
                <a:t>Amount of power distributed to each EV per time unit</a:t>
              </a:r>
              <a:endParaRPr sz="1300" b="0" i="0" u="none" strike="noStrike" cap="none">
                <a:solidFill>
                  <a:srgbClr val="FFFFFF"/>
                </a:solidFill>
                <a:latin typeface="Roboto"/>
                <a:ea typeface="Roboto"/>
                <a:cs typeface="Roboto"/>
                <a:sym typeface="Roboto"/>
              </a:endParaRPr>
            </a:p>
          </p:txBody>
        </p:sp>
      </p:grpSp>
      <p:grpSp>
        <p:nvGrpSpPr>
          <p:cNvPr id="305" name="Google Shape;305;g26318dfc94f_0_0"/>
          <p:cNvGrpSpPr/>
          <p:nvPr/>
        </p:nvGrpSpPr>
        <p:grpSpPr>
          <a:xfrm>
            <a:off x="565475" y="4040975"/>
            <a:ext cx="6060723" cy="714028"/>
            <a:chOff x="-1147889" y="3972984"/>
            <a:chExt cx="7713788" cy="1016700"/>
          </a:xfrm>
        </p:grpSpPr>
        <p:sp>
          <p:nvSpPr>
            <p:cNvPr id="306" name="Google Shape;306;g26318dfc94f_0_0"/>
            <p:cNvSpPr txBox="1"/>
            <p:nvPr/>
          </p:nvSpPr>
          <p:spPr>
            <a:xfrm>
              <a:off x="-1147889" y="4029992"/>
              <a:ext cx="21984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2400"/>
                <a:buFont typeface="Arial"/>
                <a:buNone/>
              </a:pPr>
              <a:r>
                <a:rPr lang="en" sz="2400" b="0" i="0" u="none" strike="noStrike" cap="none">
                  <a:solidFill>
                    <a:srgbClr val="0E9453"/>
                  </a:solidFill>
                  <a:latin typeface="Roboto Medium"/>
                  <a:ea typeface="Roboto Medium"/>
                  <a:cs typeface="Roboto Medium"/>
                  <a:sym typeface="Roboto Medium"/>
                </a:rPr>
                <a:t>Reward</a:t>
              </a:r>
              <a:endParaRPr sz="2400" b="0" i="0" u="none" strike="noStrike" cap="none">
                <a:solidFill>
                  <a:srgbClr val="0E9453"/>
                </a:solidFill>
                <a:latin typeface="Roboto Medium"/>
                <a:ea typeface="Roboto Medium"/>
                <a:cs typeface="Roboto Medium"/>
                <a:sym typeface="Roboto Medium"/>
              </a:endParaRPr>
            </a:p>
          </p:txBody>
        </p:sp>
        <p:sp>
          <p:nvSpPr>
            <p:cNvPr id="307" name="Google Shape;307;g26318dfc94f_0_0"/>
            <p:cNvSpPr/>
            <p:nvPr/>
          </p:nvSpPr>
          <p:spPr>
            <a:xfrm>
              <a:off x="1191999" y="3972984"/>
              <a:ext cx="5373900" cy="1016700"/>
            </a:xfrm>
            <a:prstGeom prst="rect">
              <a:avLst/>
            </a:prstGeom>
            <a:solidFill>
              <a:srgbClr val="0E945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08" name="Google Shape;308;g26318dfc94f_0_0"/>
            <p:cNvSpPr txBox="1"/>
            <p:nvPr/>
          </p:nvSpPr>
          <p:spPr>
            <a:xfrm>
              <a:off x="1250513" y="4316035"/>
              <a:ext cx="5136900" cy="3306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800"/>
                <a:buFont typeface="Arial"/>
                <a:buNone/>
              </a:pPr>
              <a:r>
                <a:rPr lang="en" sz="1100" b="0" i="0" u="none" strike="noStrike" cap="none">
                  <a:solidFill>
                    <a:srgbClr val="FFFFFF"/>
                  </a:solidFill>
                  <a:latin typeface="Roboto"/>
                  <a:ea typeface="Roboto"/>
                  <a:cs typeface="Roboto"/>
                  <a:sym typeface="Roboto"/>
                </a:rPr>
                <a:t>A function of the current power demand by the EV charging stations on the grid, and the charging state of the EVs with respect to their expected departure times</a:t>
              </a:r>
              <a:endParaRPr sz="1100" b="0" i="0" u="none" strike="noStrike" cap="none">
                <a:solidFill>
                  <a:srgbClr val="FFFFFF"/>
                </a:solidFill>
                <a:latin typeface="Roboto"/>
                <a:ea typeface="Roboto"/>
                <a:cs typeface="Roboto"/>
                <a:sym typeface="Roboto"/>
              </a:endParaRPr>
            </a:p>
          </p:txBody>
        </p:sp>
      </p:grpSp>
      <p:sp>
        <p:nvSpPr>
          <p:cNvPr id="309" name="Google Shape;309;g26318dfc94f_0_0"/>
          <p:cNvSpPr txBox="1"/>
          <p:nvPr/>
        </p:nvSpPr>
        <p:spPr>
          <a:xfrm>
            <a:off x="435225" y="1070675"/>
            <a:ext cx="8708700" cy="400200"/>
          </a:xfrm>
          <a:prstGeom prst="rect">
            <a:avLst/>
          </a:prstGeom>
          <a:noFill/>
          <a:ln>
            <a:noFill/>
          </a:ln>
        </p:spPr>
        <p:txBody>
          <a:bodyPr spcFirstLastPara="1" wrap="square" lIns="91425" tIns="91425" rIns="91425" bIns="91425" anchor="t" anchorCtr="0">
            <a:spAutoFit/>
          </a:bodyPr>
          <a:lstStyle/>
          <a:p>
            <a:pPr marL="457200" marR="0" lvl="0" indent="-317498" algn="l" rtl="0">
              <a:lnSpc>
                <a:spcPct val="180000"/>
              </a:lnSpc>
              <a:spcBef>
                <a:spcPts val="9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a:t>
            </a:r>
            <a:r>
              <a:rPr lang="en" sz="1400" i="0" u="none" strike="noStrike" cap="none">
                <a:solidFill>
                  <a:schemeClr val="dk1"/>
                </a:solidFill>
                <a:latin typeface="Proxima Nova"/>
                <a:ea typeface="Proxima Nova"/>
                <a:cs typeface="Proxima Nova"/>
                <a:sym typeface="Proxima Nova"/>
              </a:rPr>
              <a:t>e consider </a:t>
            </a:r>
            <a:r>
              <a:rPr lang="en" sz="1400" i="0" u="sng" strike="noStrike" cap="none">
                <a:solidFill>
                  <a:schemeClr val="dk1"/>
                </a:solidFill>
                <a:latin typeface="Proxima Nova"/>
                <a:ea typeface="Proxima Nova"/>
                <a:cs typeface="Proxima Nova"/>
                <a:sym typeface="Proxima Nova"/>
              </a:rPr>
              <a:t>Epsilon-Greedy</a:t>
            </a:r>
            <a:r>
              <a:rPr lang="en" u="sng">
                <a:solidFill>
                  <a:schemeClr val="dk1"/>
                </a:solidFill>
                <a:latin typeface="Proxima Nova"/>
                <a:ea typeface="Proxima Nova"/>
                <a:cs typeface="Proxima Nova"/>
                <a:sym typeface="Proxima Nova"/>
              </a:rPr>
              <a:t> for </a:t>
            </a:r>
            <a:r>
              <a:rPr lang="en" sz="1400" i="0" u="sng" strike="noStrike" cap="none">
                <a:solidFill>
                  <a:schemeClr val="dk1"/>
                </a:solidFill>
                <a:latin typeface="Proxima Nova"/>
                <a:ea typeface="Proxima Nova"/>
                <a:cs typeface="Proxima Nova"/>
                <a:sym typeface="Proxima Nova"/>
              </a:rPr>
              <a:t>Q-</a:t>
            </a:r>
            <a:r>
              <a:rPr lang="en" u="sng">
                <a:solidFill>
                  <a:schemeClr val="dk1"/>
                </a:solidFill>
                <a:latin typeface="Proxima Nova"/>
                <a:ea typeface="Proxima Nova"/>
                <a:cs typeface="Proxima Nova"/>
                <a:sym typeface="Proxima Nova"/>
              </a:rPr>
              <a:t>L</a:t>
            </a:r>
            <a:r>
              <a:rPr lang="en" sz="1400" i="0" u="sng" strike="noStrike" cap="none">
                <a:solidFill>
                  <a:schemeClr val="dk1"/>
                </a:solidFill>
                <a:latin typeface="Proxima Nova"/>
                <a:ea typeface="Proxima Nova"/>
                <a:cs typeface="Proxima Nova"/>
                <a:sym typeface="Proxima Nova"/>
              </a:rPr>
              <a:t>earning</a:t>
            </a:r>
            <a:r>
              <a:rPr lang="en" u="sng">
                <a:solidFill>
                  <a:schemeClr val="dk1"/>
                </a:solidFill>
                <a:latin typeface="Proxima Nova"/>
                <a:ea typeface="Proxima Nova"/>
                <a:cs typeface="Proxima Nova"/>
                <a:sym typeface="Proxima Nova"/>
              </a:rPr>
              <a:t> and A</a:t>
            </a:r>
            <a:r>
              <a:rPr lang="en" sz="1400" i="0" u="sng" strike="noStrike" cap="none">
                <a:solidFill>
                  <a:schemeClr val="dk1"/>
                </a:solidFill>
                <a:latin typeface="Proxima Nova"/>
                <a:ea typeface="Proxima Nova"/>
                <a:cs typeface="Proxima Nova"/>
                <a:sym typeface="Proxima Nova"/>
              </a:rPr>
              <a:t>ctor-</a:t>
            </a:r>
            <a:r>
              <a:rPr lang="en" u="sng">
                <a:solidFill>
                  <a:schemeClr val="dk1"/>
                </a:solidFill>
                <a:latin typeface="Proxima Nova"/>
                <a:ea typeface="Proxima Nova"/>
                <a:cs typeface="Proxima Nova"/>
                <a:sym typeface="Proxima Nova"/>
              </a:rPr>
              <a:t>C</a:t>
            </a:r>
            <a:r>
              <a:rPr lang="en" sz="1400" i="0" u="sng" strike="noStrike" cap="none">
                <a:solidFill>
                  <a:schemeClr val="dk1"/>
                </a:solidFill>
                <a:latin typeface="Proxima Nova"/>
                <a:ea typeface="Proxima Nova"/>
                <a:cs typeface="Proxima Nova"/>
                <a:sym typeface="Proxima Nova"/>
              </a:rPr>
              <a:t>ritic</a:t>
            </a:r>
            <a:r>
              <a:rPr lang="en" u="sng">
                <a:solidFill>
                  <a:schemeClr val="dk1"/>
                </a:solidFill>
                <a:latin typeface="Proxima Nova"/>
                <a:ea typeface="Proxima Nova"/>
                <a:cs typeface="Proxima Nova"/>
                <a:sym typeface="Proxima Nova"/>
              </a:rPr>
              <a:t> for Proximal Policy Optimization (PPO).</a:t>
            </a:r>
            <a:endParaRPr sz="1400" i="0" u="sng"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g29f9290086d_3_1407"/>
          <p:cNvPicPr preferRelativeResize="0"/>
          <p:nvPr/>
        </p:nvPicPr>
        <p:blipFill rotWithShape="1">
          <a:blip r:embed="rId3">
            <a:alphaModFix amt="14000"/>
          </a:blip>
          <a:srcRect/>
          <a:stretch/>
        </p:blipFill>
        <p:spPr>
          <a:xfrm>
            <a:off x="0" y="0"/>
            <a:ext cx="9144000" cy="5143500"/>
          </a:xfrm>
          <a:prstGeom prst="rect">
            <a:avLst/>
          </a:prstGeom>
          <a:noFill/>
          <a:ln>
            <a:noFill/>
          </a:ln>
        </p:spPr>
      </p:pic>
      <p:sp>
        <p:nvSpPr>
          <p:cNvPr id="315" name="Google Shape;315;g29f9290086d_3_1407"/>
          <p:cNvSpPr txBox="1">
            <a:spLocks noGrp="1"/>
          </p:cNvSpPr>
          <p:nvPr>
            <p:ph type="ctrTitle"/>
          </p:nvPr>
        </p:nvSpPr>
        <p:spPr>
          <a:xfrm>
            <a:off x="460950" y="1462188"/>
            <a:ext cx="8222100" cy="1340400"/>
          </a:xfrm>
          <a:prstGeom prst="rect">
            <a:avLst/>
          </a:prstGeom>
          <a:noFill/>
          <a:ln>
            <a:noFill/>
          </a:ln>
        </p:spPr>
        <p:txBody>
          <a:bodyPr spcFirstLastPara="1" wrap="square" lIns="91425" tIns="91425" rIns="91425" bIns="91425" anchor="b" anchorCtr="0">
            <a:normAutofit/>
          </a:bodyPr>
          <a:lstStyle/>
          <a:p>
            <a:pPr marL="0" lvl="0" indent="0" algn="ctr" rtl="0">
              <a:lnSpc>
                <a:spcPct val="115000"/>
              </a:lnSpc>
              <a:spcBef>
                <a:spcPts val="1200"/>
              </a:spcBef>
              <a:spcAft>
                <a:spcPts val="1200"/>
              </a:spcAft>
              <a:buSzPts val="990"/>
              <a:buNone/>
            </a:pPr>
            <a:r>
              <a:rPr lang="en" sz="4800" b="1">
                <a:latin typeface="Proxima Nova"/>
                <a:ea typeface="Proxima Nova"/>
                <a:cs typeface="Proxima Nova"/>
                <a:sym typeface="Proxima Nova"/>
              </a:rPr>
              <a:t>Q-Learning</a:t>
            </a:r>
            <a:endParaRPr sz="4800">
              <a:latin typeface="Proxima Nova"/>
              <a:ea typeface="Proxima Nova"/>
              <a:cs typeface="Proxima Nova"/>
              <a:sym typeface="Proxima Nova"/>
            </a:endParaRPr>
          </a:p>
        </p:txBody>
      </p:sp>
      <p:pic>
        <p:nvPicPr>
          <p:cNvPr id="316" name="Google Shape;316;g29f9290086d_3_1407"/>
          <p:cNvPicPr preferRelativeResize="0"/>
          <p:nvPr/>
        </p:nvPicPr>
        <p:blipFill rotWithShape="1">
          <a:blip r:embed="rId4">
            <a:alphaModFix/>
          </a:blip>
          <a:srcRect/>
          <a:stretch/>
        </p:blipFill>
        <p:spPr>
          <a:xfrm>
            <a:off x="86625" y="78775"/>
            <a:ext cx="445425" cy="572700"/>
          </a:xfrm>
          <a:prstGeom prst="rect">
            <a:avLst/>
          </a:prstGeom>
          <a:noFill/>
          <a:ln>
            <a:noFill/>
          </a:ln>
        </p:spPr>
      </p:pic>
      <p:sp>
        <p:nvSpPr>
          <p:cNvPr id="317" name="Google Shape;317;g29f9290086d_3_140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a34d97e147_0_25"/>
          <p:cNvSpPr txBox="1">
            <a:spLocks noGrp="1"/>
          </p:cNvSpPr>
          <p:nvPr>
            <p:ph type="title"/>
          </p:nvPr>
        </p:nvSpPr>
        <p:spPr>
          <a:xfrm>
            <a:off x="2262300" y="344175"/>
            <a:ext cx="46194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LP vs Q-Learning</a:t>
            </a:r>
            <a:endParaRPr b="1"/>
          </a:p>
        </p:txBody>
      </p:sp>
      <p:pic>
        <p:nvPicPr>
          <p:cNvPr id="323" name="Google Shape;323;g2a34d97e147_0_25"/>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324" name="Google Shape;324;g2a34d97e147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16</a:t>
            </a:fld>
            <a:endParaRPr/>
          </a:p>
        </p:txBody>
      </p:sp>
      <p:sp>
        <p:nvSpPr>
          <p:cNvPr id="325" name="Google Shape;325;g2a34d97e147_0_25"/>
          <p:cNvSpPr txBox="1"/>
          <p:nvPr/>
        </p:nvSpPr>
        <p:spPr>
          <a:xfrm>
            <a:off x="477600" y="1030675"/>
            <a:ext cx="8153400" cy="3535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FF9900"/>
              </a:buClr>
              <a:buSzPts val="1800"/>
              <a:buFont typeface="Proxima Nova"/>
              <a:buChar char="●"/>
            </a:pPr>
            <a:r>
              <a:rPr lang="en" sz="1800" b="1">
                <a:solidFill>
                  <a:srgbClr val="FF9900"/>
                </a:solidFill>
                <a:latin typeface="Proxima Nova"/>
                <a:ea typeface="Proxima Nova"/>
                <a:cs typeface="Proxima Nova"/>
                <a:sym typeface="Proxima Nova"/>
              </a:rPr>
              <a:t>Limitations of LP:</a:t>
            </a:r>
            <a:r>
              <a:rPr lang="en" sz="1800">
                <a:solidFill>
                  <a:srgbClr val="FF9900"/>
                </a:solidFill>
                <a:latin typeface="Proxima Nova"/>
                <a:ea typeface="Proxima Nova"/>
                <a:cs typeface="Proxima Nova"/>
                <a:sym typeface="Proxima Nova"/>
              </a:rPr>
              <a:t> </a:t>
            </a:r>
            <a:endParaRPr sz="1800">
              <a:solidFill>
                <a:srgbClr val="FF9900"/>
              </a:solidFill>
              <a:latin typeface="Proxima Nova"/>
              <a:ea typeface="Proxima Nova"/>
              <a:cs typeface="Proxima Nova"/>
              <a:sym typeface="Proxima Nova"/>
            </a:endParaRPr>
          </a:p>
          <a:p>
            <a:pPr marL="914400" lvl="1" indent="-342900" algn="l"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Only Excellent for structured problems with clear, linear relationships</a:t>
            </a:r>
            <a:endParaRPr sz="1800">
              <a:solidFill>
                <a:schemeClr val="accent3"/>
              </a:solidFill>
              <a:latin typeface="Proxima Nova"/>
              <a:ea typeface="Proxima Nova"/>
              <a:cs typeface="Proxima Nova"/>
              <a:sym typeface="Proxima Nova"/>
            </a:endParaRPr>
          </a:p>
          <a:p>
            <a:pPr marL="914400" lvl="1" indent="-342900" algn="l"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Struggles with stochastic (random) elements and dynamic changes, common in real-world scenarios</a:t>
            </a:r>
            <a:endParaRPr sz="1800">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800">
              <a:solidFill>
                <a:schemeClr val="accent3"/>
              </a:solidFill>
              <a:latin typeface="Proxima Nova"/>
              <a:ea typeface="Proxima Nova"/>
              <a:cs typeface="Proxima Nova"/>
              <a:sym typeface="Proxima Nova"/>
            </a:endParaRPr>
          </a:p>
          <a:p>
            <a:pPr marL="457200" lvl="0" indent="-342900" algn="l" rtl="0">
              <a:spcBef>
                <a:spcPts val="0"/>
              </a:spcBef>
              <a:spcAft>
                <a:spcPts val="0"/>
              </a:spcAft>
              <a:buClr>
                <a:srgbClr val="FF9900"/>
              </a:buClr>
              <a:buSzPts val="1800"/>
              <a:buFont typeface="Proxima Nova"/>
              <a:buChar char="●"/>
            </a:pPr>
            <a:r>
              <a:rPr lang="en" sz="1800" b="1">
                <a:solidFill>
                  <a:srgbClr val="FF9900"/>
                </a:solidFill>
                <a:latin typeface="Proxima Nova"/>
                <a:ea typeface="Proxima Nova"/>
                <a:cs typeface="Proxima Nova"/>
                <a:sym typeface="Proxima Nova"/>
              </a:rPr>
              <a:t>Enter Q-Learning:</a:t>
            </a:r>
            <a:r>
              <a:rPr lang="en" sz="1800">
                <a:solidFill>
                  <a:srgbClr val="FF9900"/>
                </a:solidFill>
                <a:latin typeface="Proxima Nova"/>
                <a:ea typeface="Proxima Nova"/>
                <a:cs typeface="Proxima Nova"/>
                <a:sym typeface="Proxima Nova"/>
              </a:rPr>
              <a:t> </a:t>
            </a:r>
            <a:endParaRPr sz="1800">
              <a:solidFill>
                <a:srgbClr val="FF9900"/>
              </a:solidFill>
              <a:latin typeface="Proxima Nova"/>
              <a:ea typeface="Proxima Nova"/>
              <a:cs typeface="Proxima Nova"/>
              <a:sym typeface="Proxima Nova"/>
            </a:endParaRPr>
          </a:p>
          <a:p>
            <a:pPr marL="914400" lvl="1" indent="-342900" algn="l"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Thrives in uncertain, complex environments</a:t>
            </a:r>
            <a:endParaRPr sz="1800">
              <a:solidFill>
                <a:schemeClr val="accent3"/>
              </a:solidFill>
              <a:latin typeface="Proxima Nova"/>
              <a:ea typeface="Proxima Nova"/>
              <a:cs typeface="Proxima Nova"/>
              <a:sym typeface="Proxima Nova"/>
            </a:endParaRPr>
          </a:p>
          <a:p>
            <a:pPr marL="914400" lvl="1" indent="-342900" algn="l"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Does not require a predefined model of the environment, making it versatile and adaptive</a:t>
            </a:r>
            <a:endParaRPr sz="1800">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800">
              <a:solidFill>
                <a:schemeClr val="accent3"/>
              </a:solidFill>
              <a:latin typeface="Proxima Nova"/>
              <a:ea typeface="Proxima Nova"/>
              <a:cs typeface="Proxima Nova"/>
              <a:sym typeface="Proxima Nova"/>
            </a:endParaRPr>
          </a:p>
          <a:p>
            <a:pPr marL="457200" lvl="0" indent="-342900" algn="l" rtl="0">
              <a:spcBef>
                <a:spcPts val="0"/>
              </a:spcBef>
              <a:spcAft>
                <a:spcPts val="0"/>
              </a:spcAft>
              <a:buClr>
                <a:srgbClr val="FF9900"/>
              </a:buClr>
              <a:buSzPts val="1800"/>
              <a:buFont typeface="Proxima Nova"/>
              <a:buChar char="●"/>
            </a:pPr>
            <a:r>
              <a:rPr lang="en" sz="1800" b="1">
                <a:solidFill>
                  <a:srgbClr val="FF9900"/>
                </a:solidFill>
                <a:latin typeface="Proxima Nova"/>
                <a:ea typeface="Proxima Nova"/>
                <a:cs typeface="Proxima Nova"/>
                <a:sym typeface="Proxima Nova"/>
              </a:rPr>
              <a:t>Application in EV Charging:</a:t>
            </a:r>
            <a:r>
              <a:rPr lang="en" sz="1800">
                <a:solidFill>
                  <a:srgbClr val="FF9900"/>
                </a:solidFill>
                <a:latin typeface="Proxima Nova"/>
                <a:ea typeface="Proxima Nova"/>
                <a:cs typeface="Proxima Nova"/>
                <a:sym typeface="Proxima Nova"/>
              </a:rPr>
              <a:t> </a:t>
            </a:r>
            <a:endParaRPr sz="1800">
              <a:solidFill>
                <a:srgbClr val="FF9900"/>
              </a:solidFill>
              <a:latin typeface="Proxima Nova"/>
              <a:ea typeface="Proxima Nova"/>
              <a:cs typeface="Proxima Nova"/>
              <a:sym typeface="Proxima Nova"/>
            </a:endParaRPr>
          </a:p>
          <a:p>
            <a:pPr marL="914400" lvl="1" indent="-342900" algn="l"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Optimizing EV charging schedules in fluctuating conditions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g2a3564c5ed3_0_56"/>
          <p:cNvSpPr txBox="1">
            <a:spLocks noGrp="1"/>
          </p:cNvSpPr>
          <p:nvPr>
            <p:ph type="title"/>
          </p:nvPr>
        </p:nvSpPr>
        <p:spPr>
          <a:xfrm>
            <a:off x="2262300" y="344175"/>
            <a:ext cx="46194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Setting Up the Environment</a:t>
            </a:r>
            <a:endParaRPr b="1"/>
          </a:p>
        </p:txBody>
      </p:sp>
      <p:pic>
        <p:nvPicPr>
          <p:cNvPr id="331" name="Google Shape;331;g2a3564c5ed3_0_56"/>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332" name="Google Shape;332;g2a3564c5ed3_0_5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17</a:t>
            </a:fld>
            <a:endParaRPr/>
          </a:p>
        </p:txBody>
      </p:sp>
      <p:sp>
        <p:nvSpPr>
          <p:cNvPr id="333" name="Google Shape;333;g2a3564c5ed3_0_56"/>
          <p:cNvSpPr txBox="1"/>
          <p:nvPr/>
        </p:nvSpPr>
        <p:spPr>
          <a:xfrm>
            <a:off x="627525" y="1030675"/>
            <a:ext cx="3188700" cy="39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b="1">
                <a:solidFill>
                  <a:srgbClr val="FF9900"/>
                </a:solidFill>
                <a:latin typeface="Proxima Nova"/>
                <a:ea typeface="Proxima Nova"/>
                <a:cs typeface="Proxima Nova"/>
                <a:sym typeface="Proxima Nova"/>
              </a:rPr>
              <a:t>Key Parameters:</a:t>
            </a:r>
            <a:endParaRPr sz="1100" b="1">
              <a:solidFill>
                <a:srgbClr val="FF9900"/>
              </a:solidFill>
              <a:latin typeface="Proxima Nova"/>
              <a:ea typeface="Proxima Nova"/>
              <a:cs typeface="Proxima Nova"/>
              <a:sym typeface="Proxima Nova"/>
            </a:endParaRPr>
          </a:p>
          <a:p>
            <a:pPr marL="0" lvl="0" indent="0" algn="l" rtl="0">
              <a:spcBef>
                <a:spcPts val="0"/>
              </a:spcBef>
              <a:spcAft>
                <a:spcPts val="0"/>
              </a:spcAft>
              <a:buNone/>
            </a:pPr>
            <a:endParaRPr sz="1100" b="1">
              <a:solidFill>
                <a:schemeClr val="accent3"/>
              </a:solidFill>
              <a:latin typeface="Proxima Nova"/>
              <a:ea typeface="Proxima Nova"/>
              <a:cs typeface="Proxima Nova"/>
              <a:sym typeface="Proxima Nova"/>
            </a:endParaRPr>
          </a:p>
          <a:p>
            <a:pPr marL="457200" lvl="0" indent="-298450" algn="l" rtl="0">
              <a:spcBef>
                <a:spcPts val="0"/>
              </a:spcBef>
              <a:spcAft>
                <a:spcPts val="0"/>
              </a:spcAft>
              <a:buClr>
                <a:schemeClr val="accent3"/>
              </a:buClr>
              <a:buSzPts val="1100"/>
              <a:buFont typeface="Proxima Nova"/>
              <a:buChar char="●"/>
            </a:pPr>
            <a:r>
              <a:rPr lang="en" sz="1100" b="1">
                <a:solidFill>
                  <a:schemeClr val="accent3"/>
                </a:solidFill>
                <a:latin typeface="Proxima Nova"/>
                <a:ea typeface="Proxima Nova"/>
                <a:cs typeface="Proxima Nova"/>
                <a:sym typeface="Proxima Nova"/>
              </a:rPr>
              <a:t>NUM_USERS: </a:t>
            </a:r>
            <a:endParaRPr sz="11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r>
              <a:rPr lang="en" sz="1100">
                <a:solidFill>
                  <a:schemeClr val="accent3"/>
                </a:solidFill>
                <a:latin typeface="Proxima Nova"/>
                <a:ea typeface="Proxima Nova"/>
                <a:cs typeface="Proxima Nova"/>
                <a:sym typeface="Proxima Nova"/>
              </a:rPr>
              <a:t>Represented by the number of cars (5) at the station</a:t>
            </a:r>
            <a:endParaRPr sz="1100">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100">
              <a:solidFill>
                <a:schemeClr val="accent3"/>
              </a:solidFill>
              <a:latin typeface="Proxima Nova"/>
              <a:ea typeface="Proxima Nova"/>
              <a:cs typeface="Proxima Nova"/>
              <a:sym typeface="Proxima Nova"/>
            </a:endParaRPr>
          </a:p>
          <a:p>
            <a:pPr marL="457200" lvl="0" indent="-298450" algn="l" rtl="0">
              <a:spcBef>
                <a:spcPts val="0"/>
              </a:spcBef>
              <a:spcAft>
                <a:spcPts val="0"/>
              </a:spcAft>
              <a:buClr>
                <a:schemeClr val="accent3"/>
              </a:buClr>
              <a:buSzPts val="1100"/>
              <a:buFont typeface="Proxima Nova"/>
              <a:buChar char="●"/>
            </a:pPr>
            <a:r>
              <a:rPr lang="en" sz="1100" b="1">
                <a:solidFill>
                  <a:schemeClr val="accent3"/>
                </a:solidFill>
                <a:latin typeface="Proxima Nova"/>
                <a:ea typeface="Proxima Nova"/>
                <a:cs typeface="Proxima Nova"/>
                <a:sym typeface="Proxima Nova"/>
              </a:rPr>
              <a:t>NUM_CHARGE_STATES: </a:t>
            </a:r>
            <a:endParaRPr sz="11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r>
              <a:rPr lang="en" sz="1100">
                <a:solidFill>
                  <a:schemeClr val="accent3"/>
                </a:solidFill>
                <a:latin typeface="Proxima Nova"/>
                <a:ea typeface="Proxima Nova"/>
                <a:cs typeface="Proxima Nova"/>
                <a:sym typeface="Proxima Nova"/>
              </a:rPr>
              <a:t>Indicated by the battery levels shown on the displays (0-100%)</a:t>
            </a:r>
            <a:endParaRPr sz="1100">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100">
              <a:solidFill>
                <a:schemeClr val="accent3"/>
              </a:solidFill>
              <a:latin typeface="Proxima Nova"/>
              <a:ea typeface="Proxima Nova"/>
              <a:cs typeface="Proxima Nova"/>
              <a:sym typeface="Proxima Nova"/>
            </a:endParaRPr>
          </a:p>
          <a:p>
            <a:pPr marL="457200" lvl="0" indent="-298450" algn="l" rtl="0">
              <a:spcBef>
                <a:spcPts val="0"/>
              </a:spcBef>
              <a:spcAft>
                <a:spcPts val="0"/>
              </a:spcAft>
              <a:buClr>
                <a:schemeClr val="accent3"/>
              </a:buClr>
              <a:buSzPts val="1100"/>
              <a:buFont typeface="Proxima Nova"/>
              <a:buChar char="●"/>
            </a:pPr>
            <a:r>
              <a:rPr lang="en" sz="1100" b="1">
                <a:solidFill>
                  <a:schemeClr val="accent3"/>
                </a:solidFill>
                <a:latin typeface="Proxima Nova"/>
                <a:ea typeface="Proxima Nova"/>
                <a:cs typeface="Proxima Nova"/>
                <a:sym typeface="Proxima Nova"/>
              </a:rPr>
              <a:t>NUM_TIME_STATES: </a:t>
            </a:r>
            <a:endParaRPr sz="11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r>
              <a:rPr lang="en" sz="1100">
                <a:solidFill>
                  <a:schemeClr val="accent3"/>
                </a:solidFill>
                <a:latin typeface="Proxima Nova"/>
                <a:ea typeface="Proxima Nova"/>
                <a:cs typeface="Proxima Nova"/>
                <a:sym typeface="Proxima Nova"/>
              </a:rPr>
              <a:t>Split into 10 separate intervals, varying electricity costs or different EV charging demands</a:t>
            </a:r>
            <a:endParaRPr sz="1100">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100">
              <a:solidFill>
                <a:schemeClr val="accent3"/>
              </a:solidFill>
              <a:latin typeface="Proxima Nova"/>
              <a:ea typeface="Proxima Nova"/>
              <a:cs typeface="Proxima Nova"/>
              <a:sym typeface="Proxima Nova"/>
            </a:endParaRPr>
          </a:p>
          <a:p>
            <a:pPr marL="457200" lvl="0" indent="-298450" algn="l" rtl="0">
              <a:spcBef>
                <a:spcPts val="0"/>
              </a:spcBef>
              <a:spcAft>
                <a:spcPts val="0"/>
              </a:spcAft>
              <a:buClr>
                <a:schemeClr val="accent3"/>
              </a:buClr>
              <a:buSzPts val="1100"/>
              <a:buFont typeface="Proxima Nova"/>
              <a:buChar char="●"/>
            </a:pPr>
            <a:r>
              <a:rPr lang="en" sz="1100" b="1">
                <a:solidFill>
                  <a:schemeClr val="accent3"/>
                </a:solidFill>
                <a:latin typeface="Proxima Nova"/>
                <a:ea typeface="Proxima Nova"/>
                <a:cs typeface="Proxima Nova"/>
                <a:sym typeface="Proxima Nova"/>
              </a:rPr>
              <a:t>MAX_STEPS: </a:t>
            </a:r>
            <a:endParaRPr sz="11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r>
              <a:rPr lang="en" sz="1100">
                <a:solidFill>
                  <a:schemeClr val="accent3"/>
                </a:solidFill>
                <a:latin typeface="Proxima Nova"/>
                <a:ea typeface="Proxima Nova"/>
                <a:cs typeface="Proxima Nova"/>
                <a:sym typeface="Proxima Nova"/>
              </a:rPr>
              <a:t>The total number of actions the simulation allows before it restarts</a:t>
            </a:r>
            <a:endParaRPr sz="1100">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100">
              <a:solidFill>
                <a:schemeClr val="accent3"/>
              </a:solidFill>
              <a:latin typeface="Proxima Nova"/>
              <a:ea typeface="Proxima Nova"/>
              <a:cs typeface="Proxima Nova"/>
              <a:sym typeface="Proxima Nova"/>
            </a:endParaRPr>
          </a:p>
          <a:p>
            <a:pPr marL="457200" lvl="0" indent="-298450" algn="l" rtl="0">
              <a:spcBef>
                <a:spcPts val="0"/>
              </a:spcBef>
              <a:spcAft>
                <a:spcPts val="0"/>
              </a:spcAft>
              <a:buClr>
                <a:schemeClr val="accent3"/>
              </a:buClr>
              <a:buSzPts val="1100"/>
              <a:buFont typeface="Proxima Nova"/>
              <a:buChar char="●"/>
            </a:pPr>
            <a:r>
              <a:rPr lang="en" sz="1100" b="1">
                <a:solidFill>
                  <a:schemeClr val="accent3"/>
                </a:solidFill>
                <a:latin typeface="Proxima Nova"/>
                <a:ea typeface="Proxima Nova"/>
                <a:cs typeface="Proxima Nova"/>
                <a:sym typeface="Proxima Nova"/>
              </a:rPr>
              <a:t>MAX_POWER:</a:t>
            </a:r>
            <a:endParaRPr sz="11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r>
              <a:rPr lang="en" sz="1100">
                <a:solidFill>
                  <a:schemeClr val="accent3"/>
                </a:solidFill>
                <a:latin typeface="Proxima Nova"/>
                <a:ea typeface="Proxima Nova"/>
                <a:cs typeface="Proxima Nova"/>
                <a:sym typeface="Proxima Nova"/>
              </a:rPr>
              <a:t>Maximum power output that the charging station can deliver</a:t>
            </a:r>
            <a:endParaRPr sz="1100">
              <a:solidFill>
                <a:schemeClr val="accent3"/>
              </a:solidFill>
              <a:latin typeface="Proxima Nova"/>
              <a:ea typeface="Proxima Nova"/>
              <a:cs typeface="Proxima Nova"/>
              <a:sym typeface="Proxima Nova"/>
            </a:endParaRPr>
          </a:p>
        </p:txBody>
      </p:sp>
      <p:pic>
        <p:nvPicPr>
          <p:cNvPr id="334" name="Google Shape;334;g2a3564c5ed3_0_56"/>
          <p:cNvPicPr preferRelativeResize="0"/>
          <p:nvPr/>
        </p:nvPicPr>
        <p:blipFill>
          <a:blip r:embed="rId4">
            <a:alphaModFix/>
          </a:blip>
          <a:stretch>
            <a:fillRect/>
          </a:stretch>
        </p:blipFill>
        <p:spPr>
          <a:xfrm>
            <a:off x="4513725" y="1030675"/>
            <a:ext cx="3958725" cy="39096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a3564c5ed3_0_47"/>
          <p:cNvSpPr txBox="1">
            <a:spLocks noGrp="1"/>
          </p:cNvSpPr>
          <p:nvPr>
            <p:ph type="title"/>
          </p:nvPr>
        </p:nvSpPr>
        <p:spPr>
          <a:xfrm>
            <a:off x="2262300" y="344175"/>
            <a:ext cx="46194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Implementing Q-Learning</a:t>
            </a:r>
            <a:endParaRPr b="1"/>
          </a:p>
        </p:txBody>
      </p:sp>
      <p:pic>
        <p:nvPicPr>
          <p:cNvPr id="340" name="Google Shape;340;g2a3564c5ed3_0_47"/>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341" name="Google Shape;341;g2a3564c5ed3_0_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18</a:t>
            </a:fld>
            <a:endParaRPr/>
          </a:p>
        </p:txBody>
      </p:sp>
      <p:sp>
        <p:nvSpPr>
          <p:cNvPr id="342" name="Google Shape;342;g2a3564c5ed3_0_47"/>
          <p:cNvSpPr txBox="1"/>
          <p:nvPr/>
        </p:nvSpPr>
        <p:spPr>
          <a:xfrm>
            <a:off x="477600" y="1030675"/>
            <a:ext cx="7995000" cy="35355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FF9900"/>
              </a:buClr>
              <a:buSzPts val="1400"/>
              <a:buFont typeface="Proxima Nova"/>
              <a:buChar char="●"/>
            </a:pPr>
            <a:r>
              <a:rPr lang="en" b="1">
                <a:solidFill>
                  <a:srgbClr val="FF9900"/>
                </a:solidFill>
                <a:latin typeface="Proxima Nova"/>
                <a:ea typeface="Proxima Nova"/>
                <a:cs typeface="Proxima Nova"/>
                <a:sym typeface="Proxima Nova"/>
              </a:rPr>
              <a:t>Q-Learning Algorithm Implementation</a:t>
            </a:r>
            <a:endParaRPr b="1">
              <a:solidFill>
                <a:srgbClr val="FF9900"/>
              </a:solidFill>
              <a:latin typeface="Proxima Nova"/>
              <a:ea typeface="Proxima Nova"/>
              <a:cs typeface="Proxima Nova"/>
              <a:sym typeface="Proxima Nova"/>
            </a:endParaRPr>
          </a:p>
          <a:p>
            <a:pPr marL="914400" lvl="1" indent="-317500" algn="l" rtl="0">
              <a:spcBef>
                <a:spcPts val="0"/>
              </a:spcBef>
              <a:spcAft>
                <a:spcPts val="0"/>
              </a:spcAft>
              <a:buClr>
                <a:schemeClr val="accent3"/>
              </a:buClr>
              <a:buSzPts val="1400"/>
              <a:buFont typeface="Proxima Nova"/>
              <a:buChar char="○"/>
            </a:pPr>
            <a:r>
              <a:rPr lang="en" b="1">
                <a:solidFill>
                  <a:schemeClr val="accent3"/>
                </a:solidFill>
                <a:latin typeface="Proxima Nova"/>
                <a:ea typeface="Proxima Nova"/>
                <a:cs typeface="Proxima Nova"/>
                <a:sym typeface="Proxima Nova"/>
              </a:rPr>
              <a:t>Learning Dynamics:</a:t>
            </a:r>
            <a:endParaRPr b="1">
              <a:solidFill>
                <a:schemeClr val="accent3"/>
              </a:solidFill>
              <a:latin typeface="Proxima Nova"/>
              <a:ea typeface="Proxima Nova"/>
              <a:cs typeface="Proxima Nova"/>
              <a:sym typeface="Proxima Nova"/>
            </a:endParaRPr>
          </a:p>
          <a:p>
            <a:pPr marL="1371600" lvl="2" indent="-317500" algn="l" rtl="0">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Systematically updates the Q-table based on rewards from charging actions to improve decision-making over time</a:t>
            </a:r>
            <a:endParaRPr>
              <a:solidFill>
                <a:schemeClr val="accent3"/>
              </a:solidFill>
              <a:latin typeface="Proxima Nova"/>
              <a:ea typeface="Proxima Nova"/>
              <a:cs typeface="Proxima Nova"/>
              <a:sym typeface="Proxima Nova"/>
            </a:endParaRPr>
          </a:p>
          <a:p>
            <a:pPr marL="914400" lvl="0" indent="0" algn="l" rtl="0">
              <a:spcBef>
                <a:spcPts val="0"/>
              </a:spcBef>
              <a:spcAft>
                <a:spcPts val="0"/>
              </a:spcAft>
              <a:buNone/>
            </a:pPr>
            <a:endParaRPr b="1">
              <a:solidFill>
                <a:schemeClr val="accent3"/>
              </a:solidFill>
              <a:latin typeface="Proxima Nova"/>
              <a:ea typeface="Proxima Nova"/>
              <a:cs typeface="Proxima Nova"/>
              <a:sym typeface="Proxima Nova"/>
            </a:endParaRPr>
          </a:p>
          <a:p>
            <a:pPr marL="457200" lvl="0" indent="-317500" algn="l" rtl="0">
              <a:spcBef>
                <a:spcPts val="0"/>
              </a:spcBef>
              <a:spcAft>
                <a:spcPts val="0"/>
              </a:spcAft>
              <a:buClr>
                <a:srgbClr val="FF9900"/>
              </a:buClr>
              <a:buSzPts val="1400"/>
              <a:buFont typeface="Proxima Nova"/>
              <a:buChar char="●"/>
            </a:pPr>
            <a:r>
              <a:rPr lang="en" b="1">
                <a:solidFill>
                  <a:srgbClr val="FF9900"/>
                </a:solidFill>
                <a:latin typeface="Proxima Nova"/>
                <a:ea typeface="Proxima Nova"/>
                <a:cs typeface="Proxima Nova"/>
                <a:sym typeface="Proxima Nova"/>
              </a:rPr>
              <a:t>Epsilon-Greedy Strategy for Decision-Making</a:t>
            </a:r>
            <a:endParaRPr b="1">
              <a:solidFill>
                <a:srgbClr val="FF9900"/>
              </a:solidFill>
              <a:latin typeface="Proxima Nova"/>
              <a:ea typeface="Proxima Nova"/>
              <a:cs typeface="Proxima Nova"/>
              <a:sym typeface="Proxima Nova"/>
            </a:endParaRPr>
          </a:p>
          <a:p>
            <a:pPr marL="914400" lvl="1" indent="-317500" algn="l" rtl="0">
              <a:spcBef>
                <a:spcPts val="0"/>
              </a:spcBef>
              <a:spcAft>
                <a:spcPts val="0"/>
              </a:spcAft>
              <a:buClr>
                <a:schemeClr val="accent3"/>
              </a:buClr>
              <a:buSzPts val="1400"/>
              <a:buFont typeface="Proxima Nova"/>
              <a:buChar char="○"/>
            </a:pPr>
            <a:r>
              <a:rPr lang="en" b="1">
                <a:solidFill>
                  <a:schemeClr val="accent3"/>
                </a:solidFill>
                <a:latin typeface="Proxima Nova"/>
                <a:ea typeface="Proxima Nova"/>
                <a:cs typeface="Proxima Nova"/>
                <a:sym typeface="Proxima Nova"/>
              </a:rPr>
              <a:t>Exploration and Exploitation:</a:t>
            </a:r>
            <a:endParaRPr b="1">
              <a:solidFill>
                <a:schemeClr val="accent3"/>
              </a:solidFill>
              <a:latin typeface="Proxima Nova"/>
              <a:ea typeface="Proxima Nova"/>
              <a:cs typeface="Proxima Nova"/>
              <a:sym typeface="Proxima Nova"/>
            </a:endParaRPr>
          </a:p>
          <a:p>
            <a:pPr marL="1371600" lvl="2" indent="-317500" algn="l" rtl="0">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Initially experiments with a variety of charging actions to gather diverse data (</a:t>
            </a:r>
            <a:r>
              <a:rPr lang="en">
                <a:solidFill>
                  <a:srgbClr val="FF9900"/>
                </a:solidFill>
                <a:latin typeface="Proxima Nova"/>
                <a:ea typeface="Proxima Nova"/>
                <a:cs typeface="Proxima Nova"/>
                <a:sym typeface="Proxima Nova"/>
              </a:rPr>
              <a:t>exploration</a:t>
            </a:r>
            <a:r>
              <a:rPr lang="en">
                <a:solidFill>
                  <a:schemeClr val="accent3"/>
                </a:solidFill>
                <a:latin typeface="Proxima Nova"/>
                <a:ea typeface="Proxima Nova"/>
                <a:cs typeface="Proxima Nova"/>
                <a:sym typeface="Proxima Nova"/>
              </a:rPr>
              <a:t>) and gradually shifts to using the most successful strategies identified (</a:t>
            </a:r>
            <a:r>
              <a:rPr lang="en">
                <a:solidFill>
                  <a:srgbClr val="FF9900"/>
                </a:solidFill>
                <a:latin typeface="Proxima Nova"/>
                <a:ea typeface="Proxima Nova"/>
                <a:cs typeface="Proxima Nova"/>
                <a:sym typeface="Proxima Nova"/>
              </a:rPr>
              <a:t>exploitation</a:t>
            </a:r>
            <a:r>
              <a:rPr lang="en">
                <a:solidFill>
                  <a:schemeClr val="accent3"/>
                </a:solidFill>
                <a:latin typeface="Proxima Nova"/>
                <a:ea typeface="Proxima Nova"/>
                <a:cs typeface="Proxima Nova"/>
                <a:sym typeface="Proxima Nova"/>
              </a:rPr>
              <a:t>)</a:t>
            </a:r>
            <a:endParaRPr>
              <a:solidFill>
                <a:schemeClr val="accent3"/>
              </a:solidFill>
              <a:latin typeface="Proxima Nova"/>
              <a:ea typeface="Proxima Nova"/>
              <a:cs typeface="Proxima Nova"/>
              <a:sym typeface="Proxima Nova"/>
            </a:endParaRPr>
          </a:p>
          <a:p>
            <a:pPr marL="914400" lvl="1" indent="-317500" algn="l" rtl="0">
              <a:spcBef>
                <a:spcPts val="0"/>
              </a:spcBef>
              <a:spcAft>
                <a:spcPts val="0"/>
              </a:spcAft>
              <a:buClr>
                <a:schemeClr val="accent3"/>
              </a:buClr>
              <a:buSzPts val="1400"/>
              <a:buFont typeface="Proxima Nova"/>
              <a:buChar char="○"/>
            </a:pPr>
            <a:r>
              <a:rPr lang="en" b="1">
                <a:solidFill>
                  <a:schemeClr val="accent3"/>
                </a:solidFill>
                <a:latin typeface="Proxima Nova"/>
                <a:ea typeface="Proxima Nova"/>
                <a:cs typeface="Proxima Nova"/>
                <a:sym typeface="Proxima Nova"/>
              </a:rPr>
              <a:t>Strategy:</a:t>
            </a:r>
            <a:endParaRPr>
              <a:solidFill>
                <a:schemeClr val="accent3"/>
              </a:solidFill>
              <a:latin typeface="Proxima Nova"/>
              <a:ea typeface="Proxima Nova"/>
              <a:cs typeface="Proxima Nova"/>
              <a:sym typeface="Proxima Nova"/>
            </a:endParaRPr>
          </a:p>
          <a:p>
            <a:pPr marL="1371600" lvl="2" indent="-317500" algn="l" rtl="0">
              <a:spcBef>
                <a:spcPts val="0"/>
              </a:spcBef>
              <a:spcAft>
                <a:spcPts val="0"/>
              </a:spcAft>
              <a:buClr>
                <a:schemeClr val="accent3"/>
              </a:buClr>
              <a:buSzPts val="1400"/>
              <a:buFont typeface="Proxima Nova"/>
              <a:buChar char="■"/>
            </a:pPr>
            <a:r>
              <a:rPr lang="en">
                <a:solidFill>
                  <a:schemeClr val="accent3"/>
                </a:solidFill>
                <a:latin typeface="Proxima Nova"/>
                <a:ea typeface="Proxima Nova"/>
                <a:cs typeface="Proxima Nova"/>
                <a:sym typeface="Proxima Nova"/>
              </a:rPr>
              <a:t>Over time, ε decays (decreases) gradually, shifting the focus more towards exploitation, as the agent is expected to have learned from its earlier explorations</a:t>
            </a:r>
            <a:endParaRPr>
              <a:solidFill>
                <a:schemeClr val="accent3"/>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g2a3564c5ed3_0_71"/>
          <p:cNvSpPr txBox="1">
            <a:spLocks noGrp="1"/>
          </p:cNvSpPr>
          <p:nvPr>
            <p:ph type="title"/>
          </p:nvPr>
        </p:nvSpPr>
        <p:spPr>
          <a:xfrm>
            <a:off x="1353000" y="303825"/>
            <a:ext cx="64380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Evaluating Agent Performance</a:t>
            </a:r>
            <a:endParaRPr b="1"/>
          </a:p>
        </p:txBody>
      </p:sp>
      <p:pic>
        <p:nvPicPr>
          <p:cNvPr id="348" name="Google Shape;348;g2a3564c5ed3_0_71"/>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349" name="Google Shape;349;g2a3564c5ed3_0_7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19</a:t>
            </a:fld>
            <a:endParaRPr/>
          </a:p>
        </p:txBody>
      </p:sp>
      <p:pic>
        <p:nvPicPr>
          <p:cNvPr id="350" name="Google Shape;350;g2a3564c5ed3_0_71"/>
          <p:cNvPicPr preferRelativeResize="0"/>
          <p:nvPr/>
        </p:nvPicPr>
        <p:blipFill>
          <a:blip r:embed="rId4">
            <a:alphaModFix/>
          </a:blip>
          <a:stretch>
            <a:fillRect/>
          </a:stretch>
        </p:blipFill>
        <p:spPr>
          <a:xfrm>
            <a:off x="919325" y="3462250"/>
            <a:ext cx="3174775" cy="891300"/>
          </a:xfrm>
          <a:prstGeom prst="rect">
            <a:avLst/>
          </a:prstGeom>
          <a:noFill/>
          <a:ln>
            <a:noFill/>
          </a:ln>
        </p:spPr>
      </p:pic>
      <p:pic>
        <p:nvPicPr>
          <p:cNvPr id="351" name="Google Shape;351;g2a3564c5ed3_0_71"/>
          <p:cNvPicPr preferRelativeResize="0"/>
          <p:nvPr/>
        </p:nvPicPr>
        <p:blipFill>
          <a:blip r:embed="rId5">
            <a:alphaModFix/>
          </a:blip>
          <a:stretch>
            <a:fillRect/>
          </a:stretch>
        </p:blipFill>
        <p:spPr>
          <a:xfrm>
            <a:off x="890465" y="965500"/>
            <a:ext cx="3174775" cy="2342850"/>
          </a:xfrm>
          <a:prstGeom prst="rect">
            <a:avLst/>
          </a:prstGeom>
          <a:noFill/>
          <a:ln>
            <a:noFill/>
          </a:ln>
        </p:spPr>
      </p:pic>
      <p:pic>
        <p:nvPicPr>
          <p:cNvPr id="352" name="Google Shape;352;g2a3564c5ed3_0_71"/>
          <p:cNvPicPr preferRelativeResize="0"/>
          <p:nvPr/>
        </p:nvPicPr>
        <p:blipFill>
          <a:blip r:embed="rId6">
            <a:alphaModFix/>
          </a:blip>
          <a:stretch>
            <a:fillRect/>
          </a:stretch>
        </p:blipFill>
        <p:spPr>
          <a:xfrm>
            <a:off x="5202322" y="965500"/>
            <a:ext cx="3151978" cy="2342850"/>
          </a:xfrm>
          <a:prstGeom prst="rect">
            <a:avLst/>
          </a:prstGeom>
          <a:noFill/>
          <a:ln>
            <a:noFill/>
          </a:ln>
        </p:spPr>
      </p:pic>
      <p:pic>
        <p:nvPicPr>
          <p:cNvPr id="353" name="Google Shape;353;g2a3564c5ed3_0_71"/>
          <p:cNvPicPr preferRelativeResize="0"/>
          <p:nvPr/>
        </p:nvPicPr>
        <p:blipFill>
          <a:blip r:embed="rId7">
            <a:alphaModFix/>
          </a:blip>
          <a:stretch>
            <a:fillRect/>
          </a:stretch>
        </p:blipFill>
        <p:spPr>
          <a:xfrm>
            <a:off x="5202326" y="3462250"/>
            <a:ext cx="3578600" cy="891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2a00ccbad5f_0_9"/>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4200"/>
              <a:buNone/>
            </a:pPr>
            <a:r>
              <a:rPr lang="en"/>
              <a:t>Agenda</a:t>
            </a:r>
            <a:endParaRPr/>
          </a:p>
        </p:txBody>
      </p:sp>
      <p:sp>
        <p:nvSpPr>
          <p:cNvPr id="114" name="Google Shape;114;g2a00ccbad5f_0_9"/>
          <p:cNvSpPr txBox="1">
            <a:spLocks noGrp="1"/>
          </p:cNvSpPr>
          <p:nvPr>
            <p:ph type="body" idx="2"/>
          </p:nvPr>
        </p:nvSpPr>
        <p:spPr>
          <a:xfrm>
            <a:off x="4572000" y="724200"/>
            <a:ext cx="4449300" cy="3695100"/>
          </a:xfrm>
          <a:prstGeom prst="rect">
            <a:avLst/>
          </a:prstGeom>
          <a:noFill/>
          <a:ln>
            <a:noFill/>
          </a:ln>
        </p:spPr>
        <p:txBody>
          <a:bodyPr spcFirstLastPara="1" wrap="square" lIns="91425" tIns="91425" rIns="91425" bIns="91425" anchor="ctr" anchorCtr="0">
            <a:normAutofit/>
          </a:bodyPr>
          <a:lstStyle/>
          <a:p>
            <a:pPr marL="457200" lvl="0" indent="-355600" algn="l" rtl="0">
              <a:lnSpc>
                <a:spcPct val="115000"/>
              </a:lnSpc>
              <a:spcBef>
                <a:spcPts val="0"/>
              </a:spcBef>
              <a:spcAft>
                <a:spcPts val="0"/>
              </a:spcAft>
              <a:buSzPts val="2000"/>
              <a:buChar char="●"/>
            </a:pPr>
            <a:r>
              <a:rPr lang="en" sz="2000"/>
              <a:t>Our Problem</a:t>
            </a:r>
            <a:endParaRPr sz="2000"/>
          </a:p>
          <a:p>
            <a:pPr marL="457200" lvl="0" indent="-355600" algn="l" rtl="0">
              <a:lnSpc>
                <a:spcPct val="115000"/>
              </a:lnSpc>
              <a:spcBef>
                <a:spcPts val="0"/>
              </a:spcBef>
              <a:spcAft>
                <a:spcPts val="0"/>
              </a:spcAft>
              <a:buSzPts val="2000"/>
              <a:buChar char="●"/>
            </a:pPr>
            <a:r>
              <a:rPr lang="en" sz="2000"/>
              <a:t>Goals</a:t>
            </a:r>
            <a:endParaRPr sz="2000"/>
          </a:p>
          <a:p>
            <a:pPr marL="457200" lvl="0" indent="-355600" algn="l" rtl="0">
              <a:lnSpc>
                <a:spcPct val="115000"/>
              </a:lnSpc>
              <a:spcBef>
                <a:spcPts val="0"/>
              </a:spcBef>
              <a:spcAft>
                <a:spcPts val="0"/>
              </a:spcAft>
              <a:buSzPts val="2000"/>
              <a:buChar char="●"/>
            </a:pPr>
            <a:r>
              <a:rPr lang="en" sz="2000"/>
              <a:t>Linear Programming Optimization</a:t>
            </a:r>
            <a:endParaRPr sz="2000"/>
          </a:p>
          <a:p>
            <a:pPr marL="457200" lvl="0" indent="-355600" algn="l" rtl="0">
              <a:lnSpc>
                <a:spcPct val="115000"/>
              </a:lnSpc>
              <a:spcBef>
                <a:spcPts val="0"/>
              </a:spcBef>
              <a:spcAft>
                <a:spcPts val="0"/>
              </a:spcAft>
              <a:buSzPts val="2000"/>
              <a:buChar char="●"/>
            </a:pPr>
            <a:r>
              <a:rPr lang="en" sz="2000"/>
              <a:t>Reinforcement Learning Environment</a:t>
            </a:r>
            <a:endParaRPr sz="2000"/>
          </a:p>
          <a:p>
            <a:pPr marL="914400" lvl="1" indent="-355600" algn="l" rtl="0">
              <a:lnSpc>
                <a:spcPct val="115000"/>
              </a:lnSpc>
              <a:spcBef>
                <a:spcPts val="0"/>
              </a:spcBef>
              <a:spcAft>
                <a:spcPts val="0"/>
              </a:spcAft>
              <a:buSzPts val="2000"/>
              <a:buChar char="○"/>
            </a:pPr>
            <a:r>
              <a:rPr lang="en" sz="2000"/>
              <a:t>Q-learning</a:t>
            </a:r>
            <a:endParaRPr sz="2000"/>
          </a:p>
          <a:p>
            <a:pPr marL="914400" lvl="1" indent="-355600" algn="l" rtl="0">
              <a:lnSpc>
                <a:spcPct val="115000"/>
              </a:lnSpc>
              <a:spcBef>
                <a:spcPts val="0"/>
              </a:spcBef>
              <a:spcAft>
                <a:spcPts val="0"/>
              </a:spcAft>
              <a:buSzPts val="2000"/>
              <a:buChar char="○"/>
            </a:pPr>
            <a:r>
              <a:rPr lang="en" sz="2000"/>
              <a:t>Proximal Policy Optimization (PPO)</a:t>
            </a:r>
            <a:endParaRPr sz="2000"/>
          </a:p>
          <a:p>
            <a:pPr marL="457200" lvl="0" indent="-355600" algn="l" rtl="0">
              <a:lnSpc>
                <a:spcPct val="115000"/>
              </a:lnSpc>
              <a:spcBef>
                <a:spcPts val="0"/>
              </a:spcBef>
              <a:spcAft>
                <a:spcPts val="0"/>
              </a:spcAft>
              <a:buSzPts val="2000"/>
              <a:buChar char="●"/>
            </a:pPr>
            <a:r>
              <a:rPr lang="en" sz="2000"/>
              <a:t>Results and Findings</a:t>
            </a:r>
            <a:endParaRPr sz="2000"/>
          </a:p>
        </p:txBody>
      </p:sp>
      <p:sp>
        <p:nvSpPr>
          <p:cNvPr id="115" name="Google Shape;115;g2a00ccbad5f_0_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a3564c5ed3_0_13"/>
          <p:cNvSpPr txBox="1">
            <a:spLocks noGrp="1"/>
          </p:cNvSpPr>
          <p:nvPr>
            <p:ph type="title"/>
          </p:nvPr>
        </p:nvSpPr>
        <p:spPr>
          <a:xfrm>
            <a:off x="788975" y="373325"/>
            <a:ext cx="8090100" cy="5436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Beyond Q-Learning’s Limits</a:t>
            </a:r>
            <a:endParaRPr b="1"/>
          </a:p>
        </p:txBody>
      </p:sp>
      <p:pic>
        <p:nvPicPr>
          <p:cNvPr id="359" name="Google Shape;359;g2a3564c5ed3_0_13"/>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360" name="Google Shape;360;g2a3564c5ed3_0_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20</a:t>
            </a:fld>
            <a:endParaRPr/>
          </a:p>
        </p:txBody>
      </p:sp>
      <p:sp>
        <p:nvSpPr>
          <p:cNvPr id="361" name="Google Shape;361;g2a3564c5ed3_0_13"/>
          <p:cNvSpPr txBox="1"/>
          <p:nvPr/>
        </p:nvSpPr>
        <p:spPr>
          <a:xfrm>
            <a:off x="4808075" y="916925"/>
            <a:ext cx="4071000" cy="382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 sz="1600" b="1">
                <a:solidFill>
                  <a:srgbClr val="FF9900"/>
                </a:solidFill>
                <a:latin typeface="Proxima Nova"/>
                <a:ea typeface="Proxima Nova"/>
                <a:cs typeface="Proxima Nova"/>
                <a:sym typeface="Proxima Nova"/>
              </a:rPr>
              <a:t>Advancing to PPO</a:t>
            </a:r>
            <a:endParaRPr sz="1600" b="1">
              <a:solidFill>
                <a:srgbClr val="FF9900"/>
              </a:solidFill>
              <a:latin typeface="Proxima Nova"/>
              <a:ea typeface="Proxima Nova"/>
              <a:cs typeface="Proxima Nova"/>
              <a:sym typeface="Proxima Nova"/>
            </a:endParaRPr>
          </a:p>
          <a:p>
            <a:pPr marL="0" lvl="0" indent="0" algn="l" rtl="0">
              <a:spcBef>
                <a:spcPts val="0"/>
              </a:spcBef>
              <a:spcAft>
                <a:spcPts val="0"/>
              </a:spcAft>
              <a:buNone/>
            </a:pPr>
            <a:endParaRPr sz="1600" b="1">
              <a:solidFill>
                <a:schemeClr val="accent3"/>
              </a:solidFill>
              <a:latin typeface="Proxima Nova"/>
              <a:ea typeface="Proxima Nova"/>
              <a:cs typeface="Proxima Nova"/>
              <a:sym typeface="Proxima Nova"/>
            </a:endParaRPr>
          </a:p>
          <a:p>
            <a:pPr marL="457200" lvl="0" indent="-330200" algn="l" rtl="0">
              <a:spcBef>
                <a:spcPts val="0"/>
              </a:spcBef>
              <a:spcAft>
                <a:spcPts val="0"/>
              </a:spcAft>
              <a:buClr>
                <a:schemeClr val="accent3"/>
              </a:buClr>
              <a:buSzPts val="1600"/>
              <a:buFont typeface="Proxima Nova"/>
              <a:buChar char="●"/>
            </a:pPr>
            <a:r>
              <a:rPr lang="en" sz="1600" b="1">
                <a:solidFill>
                  <a:schemeClr val="accent3"/>
                </a:solidFill>
                <a:latin typeface="Proxima Nova"/>
                <a:ea typeface="Proxima Nova"/>
                <a:cs typeface="Proxima Nova"/>
                <a:sym typeface="Proxima Nova"/>
              </a:rPr>
              <a:t>Handling Complex Environments:</a:t>
            </a:r>
            <a:endParaRPr sz="16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6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r>
              <a:rPr lang="en" sz="1600">
                <a:solidFill>
                  <a:schemeClr val="accent3"/>
                </a:solidFill>
                <a:latin typeface="Proxima Nova"/>
                <a:ea typeface="Proxima Nova"/>
                <a:cs typeface="Proxima Nova"/>
                <a:sym typeface="Proxima Nova"/>
              </a:rPr>
              <a:t>Better suited for dynamic, complex scenarios in EV charging with enhanced learning capabilities</a:t>
            </a:r>
            <a:endParaRPr sz="1600">
              <a:solidFill>
                <a:schemeClr val="accent3"/>
              </a:solidFill>
              <a:latin typeface="Proxima Nova"/>
              <a:ea typeface="Proxima Nova"/>
              <a:cs typeface="Proxima Nova"/>
              <a:sym typeface="Proxima Nova"/>
            </a:endParaRPr>
          </a:p>
          <a:p>
            <a:pPr marL="0" lvl="0" indent="0" algn="l" rtl="0">
              <a:spcBef>
                <a:spcPts val="0"/>
              </a:spcBef>
              <a:spcAft>
                <a:spcPts val="0"/>
              </a:spcAft>
              <a:buNone/>
            </a:pPr>
            <a:endParaRPr sz="1600">
              <a:solidFill>
                <a:schemeClr val="accent3"/>
              </a:solidFill>
              <a:latin typeface="Proxima Nova"/>
              <a:ea typeface="Proxima Nova"/>
              <a:cs typeface="Proxima Nova"/>
              <a:sym typeface="Proxima Nova"/>
            </a:endParaRPr>
          </a:p>
          <a:p>
            <a:pPr marL="457200" lvl="0" indent="-330200" algn="l" rtl="0">
              <a:spcBef>
                <a:spcPts val="0"/>
              </a:spcBef>
              <a:spcAft>
                <a:spcPts val="0"/>
              </a:spcAft>
              <a:buClr>
                <a:schemeClr val="accent3"/>
              </a:buClr>
              <a:buSzPts val="1600"/>
              <a:buFont typeface="Proxima Nova"/>
              <a:buChar char="●"/>
            </a:pPr>
            <a:r>
              <a:rPr lang="en" sz="1600" b="1">
                <a:solidFill>
                  <a:schemeClr val="accent3"/>
                </a:solidFill>
                <a:latin typeface="Proxima Nova"/>
                <a:ea typeface="Proxima Nova"/>
                <a:cs typeface="Proxima Nova"/>
                <a:sym typeface="Proxima Nova"/>
              </a:rPr>
              <a:t>Improved Scalability and Efficiency:</a:t>
            </a:r>
            <a:endParaRPr sz="16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6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r>
              <a:rPr lang="en" sz="1600">
                <a:solidFill>
                  <a:schemeClr val="accent3"/>
                </a:solidFill>
                <a:latin typeface="Proxima Nova"/>
                <a:ea typeface="Proxima Nova"/>
                <a:cs typeface="Proxima Nova"/>
                <a:sym typeface="Proxima Nova"/>
              </a:rPr>
              <a:t>Efficiently manages fluctuating conditions, ideal for large-scale EV charging systems</a:t>
            </a:r>
            <a:endParaRPr sz="1600">
              <a:solidFill>
                <a:schemeClr val="accent3"/>
              </a:solidFill>
              <a:latin typeface="Proxima Nova"/>
              <a:ea typeface="Proxima Nova"/>
              <a:cs typeface="Proxima Nova"/>
              <a:sym typeface="Proxima Nova"/>
            </a:endParaRPr>
          </a:p>
        </p:txBody>
      </p:sp>
      <p:sp>
        <p:nvSpPr>
          <p:cNvPr id="362" name="Google Shape;362;g2a3564c5ed3_0_13"/>
          <p:cNvSpPr txBox="1"/>
          <p:nvPr/>
        </p:nvSpPr>
        <p:spPr>
          <a:xfrm>
            <a:off x="532050" y="1206150"/>
            <a:ext cx="4071000" cy="353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FF9900"/>
                </a:solidFill>
                <a:latin typeface="Proxima Nova"/>
                <a:ea typeface="Proxima Nova"/>
                <a:cs typeface="Proxima Nova"/>
                <a:sym typeface="Proxima Nova"/>
              </a:rPr>
              <a:t>Challenges in Q-Learning</a:t>
            </a:r>
            <a:endParaRPr sz="1600" b="1">
              <a:solidFill>
                <a:srgbClr val="FF9900"/>
              </a:solidFill>
              <a:latin typeface="Proxima Nova"/>
              <a:ea typeface="Proxima Nova"/>
              <a:cs typeface="Proxima Nova"/>
              <a:sym typeface="Proxima Nova"/>
            </a:endParaRPr>
          </a:p>
          <a:p>
            <a:pPr marL="0" lvl="0" indent="0" algn="l" rtl="0">
              <a:spcBef>
                <a:spcPts val="0"/>
              </a:spcBef>
              <a:spcAft>
                <a:spcPts val="0"/>
              </a:spcAft>
              <a:buNone/>
            </a:pPr>
            <a:endParaRPr sz="1600" b="1">
              <a:solidFill>
                <a:schemeClr val="accent3"/>
              </a:solidFill>
              <a:latin typeface="Proxima Nova"/>
              <a:ea typeface="Proxima Nova"/>
              <a:cs typeface="Proxima Nova"/>
              <a:sym typeface="Proxima Nova"/>
            </a:endParaRPr>
          </a:p>
          <a:p>
            <a:pPr marL="457200" lvl="0" indent="-330200" algn="l" rtl="0">
              <a:spcBef>
                <a:spcPts val="0"/>
              </a:spcBef>
              <a:spcAft>
                <a:spcPts val="0"/>
              </a:spcAft>
              <a:buClr>
                <a:schemeClr val="accent3"/>
              </a:buClr>
              <a:buSzPts val="1600"/>
              <a:buFont typeface="Proxima Nova"/>
              <a:buChar char="●"/>
            </a:pPr>
            <a:r>
              <a:rPr lang="en" sz="1600" b="1">
                <a:solidFill>
                  <a:schemeClr val="accent3"/>
                </a:solidFill>
                <a:latin typeface="Proxima Nova"/>
                <a:ea typeface="Proxima Nova"/>
                <a:cs typeface="Proxima Nova"/>
                <a:sym typeface="Proxima Nova"/>
              </a:rPr>
              <a:t>Complex State Representation:</a:t>
            </a:r>
            <a:endParaRPr sz="16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6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r>
              <a:rPr lang="en" sz="1600">
                <a:solidFill>
                  <a:schemeClr val="accent3"/>
                </a:solidFill>
                <a:latin typeface="Proxima Nova"/>
                <a:ea typeface="Proxima Nova"/>
                <a:cs typeface="Proxima Nova"/>
                <a:sym typeface="Proxima Nova"/>
              </a:rPr>
              <a:t>Expanding Q-table size with more EVs and scenarios increases computational demands</a:t>
            </a:r>
            <a:endParaRPr sz="1600">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600">
              <a:solidFill>
                <a:schemeClr val="accent3"/>
              </a:solidFill>
              <a:latin typeface="Proxima Nova"/>
              <a:ea typeface="Proxima Nova"/>
              <a:cs typeface="Proxima Nova"/>
              <a:sym typeface="Proxima Nova"/>
            </a:endParaRPr>
          </a:p>
          <a:p>
            <a:pPr marL="457200" lvl="0" indent="-330200" algn="l" rtl="0">
              <a:spcBef>
                <a:spcPts val="0"/>
              </a:spcBef>
              <a:spcAft>
                <a:spcPts val="0"/>
              </a:spcAft>
              <a:buClr>
                <a:schemeClr val="accent3"/>
              </a:buClr>
              <a:buSzPts val="1600"/>
              <a:buFont typeface="Proxima Nova"/>
              <a:buChar char="●"/>
            </a:pPr>
            <a:r>
              <a:rPr lang="en" sz="1600" b="1">
                <a:solidFill>
                  <a:schemeClr val="accent3"/>
                </a:solidFill>
                <a:latin typeface="Proxima Nova"/>
                <a:ea typeface="Proxima Nova"/>
                <a:cs typeface="Proxima Nova"/>
                <a:sym typeface="Proxima Nova"/>
              </a:rPr>
              <a:t>Adaptability to Dynamic Environments:</a:t>
            </a:r>
            <a:endParaRPr sz="16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6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r>
              <a:rPr lang="en" sz="1600">
                <a:solidFill>
                  <a:schemeClr val="accent3"/>
                </a:solidFill>
                <a:latin typeface="Proxima Nova"/>
                <a:ea typeface="Proxima Nova"/>
                <a:cs typeface="Proxima Nova"/>
                <a:sym typeface="Proxima Nova"/>
              </a:rPr>
              <a:t>Struggles with rapid changes, requiring frequent updates or retraining</a:t>
            </a:r>
            <a:endParaRPr sz="1600">
              <a:solidFill>
                <a:schemeClr val="accent3"/>
              </a:solidFill>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g2a34d97e147_0_38"/>
          <p:cNvPicPr preferRelativeResize="0"/>
          <p:nvPr/>
        </p:nvPicPr>
        <p:blipFill rotWithShape="1">
          <a:blip r:embed="rId3">
            <a:alphaModFix amt="14000"/>
          </a:blip>
          <a:srcRect/>
          <a:stretch/>
        </p:blipFill>
        <p:spPr>
          <a:xfrm>
            <a:off x="0" y="0"/>
            <a:ext cx="9144000" cy="5143500"/>
          </a:xfrm>
          <a:prstGeom prst="rect">
            <a:avLst/>
          </a:prstGeom>
          <a:noFill/>
          <a:ln>
            <a:noFill/>
          </a:ln>
        </p:spPr>
      </p:pic>
      <p:sp>
        <p:nvSpPr>
          <p:cNvPr id="368" name="Google Shape;368;g2a34d97e147_0_38"/>
          <p:cNvSpPr txBox="1">
            <a:spLocks noGrp="1"/>
          </p:cNvSpPr>
          <p:nvPr>
            <p:ph type="ctrTitle"/>
          </p:nvPr>
        </p:nvSpPr>
        <p:spPr>
          <a:xfrm>
            <a:off x="460950" y="1462188"/>
            <a:ext cx="8222100" cy="1340400"/>
          </a:xfrm>
          <a:prstGeom prst="rect">
            <a:avLst/>
          </a:prstGeom>
          <a:noFill/>
          <a:ln>
            <a:noFill/>
          </a:ln>
        </p:spPr>
        <p:txBody>
          <a:bodyPr spcFirstLastPara="1" wrap="square" lIns="91425" tIns="91425" rIns="91425" bIns="91425" anchor="b" anchorCtr="0">
            <a:normAutofit/>
          </a:bodyPr>
          <a:lstStyle/>
          <a:p>
            <a:pPr marL="0" lvl="0" indent="0" algn="ctr" rtl="0">
              <a:lnSpc>
                <a:spcPct val="115000"/>
              </a:lnSpc>
              <a:spcBef>
                <a:spcPts val="1200"/>
              </a:spcBef>
              <a:spcAft>
                <a:spcPts val="1200"/>
              </a:spcAft>
              <a:buSzPts val="990"/>
              <a:buNone/>
            </a:pPr>
            <a:r>
              <a:rPr lang="en" sz="4800" b="1">
                <a:latin typeface="Proxima Nova"/>
                <a:ea typeface="Proxima Nova"/>
                <a:cs typeface="Proxima Nova"/>
                <a:sym typeface="Proxima Nova"/>
              </a:rPr>
              <a:t>PPO</a:t>
            </a:r>
            <a:endParaRPr sz="4800">
              <a:latin typeface="Proxima Nova"/>
              <a:ea typeface="Proxima Nova"/>
              <a:cs typeface="Proxima Nova"/>
              <a:sym typeface="Proxima Nova"/>
            </a:endParaRPr>
          </a:p>
        </p:txBody>
      </p:sp>
      <p:pic>
        <p:nvPicPr>
          <p:cNvPr id="369" name="Google Shape;369;g2a34d97e147_0_38"/>
          <p:cNvPicPr preferRelativeResize="0"/>
          <p:nvPr/>
        </p:nvPicPr>
        <p:blipFill rotWithShape="1">
          <a:blip r:embed="rId4">
            <a:alphaModFix/>
          </a:blip>
          <a:srcRect/>
          <a:stretch/>
        </p:blipFill>
        <p:spPr>
          <a:xfrm>
            <a:off x="86625" y="78775"/>
            <a:ext cx="445425" cy="572700"/>
          </a:xfrm>
          <a:prstGeom prst="rect">
            <a:avLst/>
          </a:prstGeom>
          <a:noFill/>
          <a:ln>
            <a:noFill/>
          </a:ln>
        </p:spPr>
      </p:pic>
      <p:sp>
        <p:nvSpPr>
          <p:cNvPr id="370" name="Google Shape;370;g2a34d97e147_0_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2a384123a06_2_27"/>
          <p:cNvSpPr txBox="1">
            <a:spLocks noGrp="1"/>
          </p:cNvSpPr>
          <p:nvPr>
            <p:ph type="title"/>
          </p:nvPr>
        </p:nvSpPr>
        <p:spPr>
          <a:xfrm>
            <a:off x="2262300" y="344175"/>
            <a:ext cx="46194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PPO</a:t>
            </a:r>
            <a:endParaRPr b="1"/>
          </a:p>
        </p:txBody>
      </p:sp>
      <p:pic>
        <p:nvPicPr>
          <p:cNvPr id="376" name="Google Shape;376;g2a384123a06_2_27"/>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377" name="Google Shape;377;g2a384123a06_2_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22</a:t>
            </a:fld>
            <a:endParaRPr/>
          </a:p>
        </p:txBody>
      </p:sp>
      <p:sp>
        <p:nvSpPr>
          <p:cNvPr id="378" name="Google Shape;378;g2a384123a06_2_27"/>
          <p:cNvSpPr txBox="1"/>
          <p:nvPr/>
        </p:nvSpPr>
        <p:spPr>
          <a:xfrm>
            <a:off x="477600" y="1030675"/>
            <a:ext cx="8153400" cy="35355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3"/>
              </a:buClr>
              <a:buSzPts val="1800"/>
              <a:buFont typeface="Proxima Nova"/>
              <a:buChar char="●"/>
            </a:pPr>
            <a:r>
              <a:rPr lang="en" sz="1800" b="1">
                <a:solidFill>
                  <a:schemeClr val="accent3"/>
                </a:solidFill>
                <a:latin typeface="Proxima Nova"/>
                <a:ea typeface="Proxima Nova"/>
                <a:cs typeface="Proxima Nova"/>
                <a:sym typeface="Proxima Nova"/>
              </a:rPr>
              <a:t>Introduced by OpenAI in 2017 </a:t>
            </a:r>
            <a:endParaRPr sz="18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800" b="1">
              <a:solidFill>
                <a:schemeClr val="accent3"/>
              </a:solidFill>
              <a:latin typeface="Proxima Nova"/>
              <a:ea typeface="Proxima Nova"/>
              <a:cs typeface="Proxima Nova"/>
              <a:sym typeface="Proxima Nova"/>
            </a:endParaRPr>
          </a:p>
          <a:p>
            <a:pPr marL="457200" lvl="0" indent="-342900" algn="l" rtl="0">
              <a:spcBef>
                <a:spcPts val="0"/>
              </a:spcBef>
              <a:spcAft>
                <a:spcPts val="0"/>
              </a:spcAft>
              <a:buClr>
                <a:schemeClr val="accent3"/>
              </a:buClr>
              <a:buSzPts val="1800"/>
              <a:buFont typeface="Proxima Nova"/>
              <a:buChar char="●"/>
            </a:pPr>
            <a:r>
              <a:rPr lang="en" sz="1800" b="1">
                <a:solidFill>
                  <a:schemeClr val="accent3"/>
                </a:solidFill>
                <a:latin typeface="Proxima Nova"/>
                <a:ea typeface="Proxima Nova"/>
                <a:cs typeface="Proxima Nova"/>
                <a:sym typeface="Proxima Nova"/>
              </a:rPr>
              <a:t>Created as a means for handling the limitations of policy gradient methods</a:t>
            </a:r>
            <a:endParaRPr sz="1800" b="1">
              <a:solidFill>
                <a:schemeClr val="accent3"/>
              </a:solidFill>
              <a:latin typeface="Proxima Nova"/>
              <a:ea typeface="Proxima Nova"/>
              <a:cs typeface="Proxima Nova"/>
              <a:sym typeface="Proxima Nova"/>
            </a:endParaRPr>
          </a:p>
          <a:p>
            <a:pPr marL="914400" lvl="1" indent="-342900" algn="l"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Slowly updates policy to avoid drastic changes in results</a:t>
            </a:r>
            <a:endParaRPr sz="1800">
              <a:solidFill>
                <a:schemeClr val="accent3"/>
              </a:solidFill>
              <a:latin typeface="Proxima Nova"/>
              <a:ea typeface="Proxima Nova"/>
              <a:cs typeface="Proxima Nova"/>
              <a:sym typeface="Proxima Nova"/>
            </a:endParaRPr>
          </a:p>
          <a:p>
            <a:pPr marL="914400" lvl="1" indent="-342900" algn="l"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Flexible and easy to tune</a:t>
            </a:r>
            <a:endParaRPr sz="1800">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800">
              <a:solidFill>
                <a:schemeClr val="accent3"/>
              </a:solidFill>
              <a:latin typeface="Proxima Nova"/>
              <a:ea typeface="Proxima Nova"/>
              <a:cs typeface="Proxima Nova"/>
              <a:sym typeface="Proxima Nova"/>
            </a:endParaRPr>
          </a:p>
          <a:p>
            <a:pPr marL="457200" lvl="0" indent="-342900" algn="l" rtl="0">
              <a:spcBef>
                <a:spcPts val="0"/>
              </a:spcBef>
              <a:spcAft>
                <a:spcPts val="0"/>
              </a:spcAft>
              <a:buClr>
                <a:schemeClr val="accent3"/>
              </a:buClr>
              <a:buSzPts val="1800"/>
              <a:buFont typeface="Proxima Nova"/>
              <a:buChar char="●"/>
            </a:pPr>
            <a:r>
              <a:rPr lang="en" sz="1800" b="1">
                <a:solidFill>
                  <a:schemeClr val="accent3"/>
                </a:solidFill>
                <a:latin typeface="Proxima Nova"/>
                <a:ea typeface="Proxima Nova"/>
                <a:cs typeface="Proxima Nova"/>
                <a:sym typeface="Proxima Nova"/>
              </a:rPr>
              <a:t>Multiple variations and implementations</a:t>
            </a:r>
            <a:endParaRPr sz="1800" b="1">
              <a:solidFill>
                <a:schemeClr val="accent3"/>
              </a:solidFill>
              <a:latin typeface="Proxima Nova"/>
              <a:ea typeface="Proxima Nova"/>
              <a:cs typeface="Proxima Nova"/>
              <a:sym typeface="Proxima Nova"/>
            </a:endParaRPr>
          </a:p>
          <a:p>
            <a:pPr marL="914400" lvl="1" indent="-342900" algn="l"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Works for both discrete and continuous action spaces </a:t>
            </a:r>
            <a:endParaRPr sz="1800">
              <a:solidFill>
                <a:schemeClr val="accent3"/>
              </a:solidFill>
              <a:latin typeface="Proxima Nova"/>
              <a:ea typeface="Proxima Nova"/>
              <a:cs typeface="Proxima Nova"/>
              <a:sym typeface="Proxima Nova"/>
            </a:endParaRPr>
          </a:p>
          <a:p>
            <a:pPr marL="914400" lvl="1" indent="-342900" algn="l" rtl="0">
              <a:spcBef>
                <a:spcPts val="0"/>
              </a:spcBef>
              <a:spcAft>
                <a:spcPts val="0"/>
              </a:spcAft>
              <a:buClr>
                <a:schemeClr val="accent3"/>
              </a:buClr>
              <a:buSzPts val="1800"/>
              <a:buFont typeface="Proxima Nova"/>
              <a:buChar char="○"/>
            </a:pPr>
            <a:r>
              <a:rPr lang="en" sz="1800">
                <a:solidFill>
                  <a:schemeClr val="accent3"/>
                </a:solidFill>
                <a:latin typeface="Proxima Nova"/>
                <a:ea typeface="Proxima Nova"/>
                <a:cs typeface="Proxima Nova"/>
                <a:sym typeface="Proxima Nova"/>
              </a:rPr>
              <a:t>PPO, PPO2, ACER, TRPO </a:t>
            </a:r>
            <a:endParaRPr sz="1800">
              <a:solidFill>
                <a:schemeClr val="accent3"/>
              </a:solidFill>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a384123a06_2_0"/>
          <p:cNvSpPr txBox="1">
            <a:spLocks noGrp="1"/>
          </p:cNvSpPr>
          <p:nvPr>
            <p:ph type="title"/>
          </p:nvPr>
        </p:nvSpPr>
        <p:spPr>
          <a:xfrm>
            <a:off x="746136" y="365125"/>
            <a:ext cx="80862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latin typeface="Roboto Serif"/>
                <a:ea typeface="Roboto Serif"/>
                <a:cs typeface="Roboto Serif"/>
                <a:sym typeface="Roboto Serif"/>
              </a:rPr>
              <a:t>Environment Changes for PPO</a:t>
            </a:r>
            <a:endParaRPr b="1"/>
          </a:p>
        </p:txBody>
      </p:sp>
      <p:pic>
        <p:nvPicPr>
          <p:cNvPr id="384" name="Google Shape;384;g2a384123a06_2_0"/>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385" name="Google Shape;385;g2a384123a06_2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23</a:t>
            </a:fld>
            <a:endParaRPr/>
          </a:p>
        </p:txBody>
      </p:sp>
      <p:grpSp>
        <p:nvGrpSpPr>
          <p:cNvPr id="386" name="Google Shape;386;g2a384123a06_2_0"/>
          <p:cNvGrpSpPr/>
          <p:nvPr/>
        </p:nvGrpSpPr>
        <p:grpSpPr>
          <a:xfrm>
            <a:off x="1224953" y="1558911"/>
            <a:ext cx="6537121" cy="513873"/>
            <a:chOff x="-308538" y="438789"/>
            <a:chExt cx="8320123" cy="731700"/>
          </a:xfrm>
        </p:grpSpPr>
        <p:sp>
          <p:nvSpPr>
            <p:cNvPr id="387" name="Google Shape;387;g2a384123a06_2_0"/>
            <p:cNvSpPr txBox="1"/>
            <p:nvPr/>
          </p:nvSpPr>
          <p:spPr>
            <a:xfrm>
              <a:off x="-308538" y="488966"/>
              <a:ext cx="30237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2400"/>
                <a:buFont typeface="Arial"/>
                <a:buNone/>
              </a:pPr>
              <a:r>
                <a:rPr lang="en" sz="2400" b="0" i="0" u="none" strike="noStrike" cap="none">
                  <a:solidFill>
                    <a:srgbClr val="085631"/>
                  </a:solidFill>
                  <a:latin typeface="Roboto Medium"/>
                  <a:ea typeface="Roboto Medium"/>
                  <a:cs typeface="Roboto Medium"/>
                  <a:sym typeface="Roboto Medium"/>
                </a:rPr>
                <a:t>Environment</a:t>
              </a:r>
              <a:r>
                <a:rPr lang="en" sz="3800" b="0" i="0" u="none" strike="noStrike" cap="none">
                  <a:solidFill>
                    <a:srgbClr val="085631"/>
                  </a:solidFill>
                  <a:latin typeface="Roboto Medium"/>
                  <a:ea typeface="Roboto Medium"/>
                  <a:cs typeface="Roboto Medium"/>
                  <a:sym typeface="Roboto Medium"/>
                </a:rPr>
                <a:t> </a:t>
              </a:r>
              <a:endParaRPr sz="3800" b="0" i="0" u="none" strike="noStrike" cap="none">
                <a:solidFill>
                  <a:srgbClr val="085631"/>
                </a:solidFill>
                <a:latin typeface="Roboto Medium"/>
                <a:ea typeface="Roboto Medium"/>
                <a:cs typeface="Roboto Medium"/>
                <a:sym typeface="Roboto Medium"/>
              </a:endParaRPr>
            </a:p>
          </p:txBody>
        </p:sp>
        <p:sp>
          <p:nvSpPr>
            <p:cNvPr id="388" name="Google Shape;388;g2a384123a06_2_0"/>
            <p:cNvSpPr/>
            <p:nvPr/>
          </p:nvSpPr>
          <p:spPr>
            <a:xfrm>
              <a:off x="2789785" y="438789"/>
              <a:ext cx="5221800" cy="731700"/>
            </a:xfrm>
            <a:prstGeom prst="rect">
              <a:avLst/>
            </a:prstGeom>
            <a:solidFill>
              <a:srgbClr val="08563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89" name="Google Shape;389;g2a384123a06_2_0"/>
            <p:cNvSpPr txBox="1"/>
            <p:nvPr/>
          </p:nvSpPr>
          <p:spPr>
            <a:xfrm>
              <a:off x="2914389" y="523065"/>
              <a:ext cx="4765800" cy="5754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800"/>
                <a:buFont typeface="Arial"/>
                <a:buNone/>
              </a:pPr>
              <a:r>
                <a:rPr lang="en" sz="1000" b="0" i="0" u="none" strike="noStrike" cap="none">
                  <a:solidFill>
                    <a:srgbClr val="FFFFFF"/>
                  </a:solidFill>
                  <a:latin typeface="Roboto"/>
                  <a:ea typeface="Roboto"/>
                  <a:cs typeface="Roboto"/>
                  <a:sym typeface="Roboto"/>
                </a:rPr>
                <a:t>Power Grid, properties of our EV Users, Charging Stations</a:t>
              </a:r>
              <a:endParaRPr sz="1000" b="0" i="0" u="none" strike="noStrike" cap="none">
                <a:solidFill>
                  <a:srgbClr val="FFFFFF"/>
                </a:solidFill>
                <a:latin typeface="Roboto"/>
                <a:ea typeface="Roboto"/>
                <a:cs typeface="Roboto"/>
                <a:sym typeface="Roboto"/>
              </a:endParaRPr>
            </a:p>
          </p:txBody>
        </p:sp>
      </p:grpSp>
      <p:grpSp>
        <p:nvGrpSpPr>
          <p:cNvPr id="390" name="Google Shape;390;g2a384123a06_2_0"/>
          <p:cNvGrpSpPr/>
          <p:nvPr/>
        </p:nvGrpSpPr>
        <p:grpSpPr>
          <a:xfrm>
            <a:off x="1900117" y="2179997"/>
            <a:ext cx="5577928" cy="513873"/>
            <a:chOff x="550777" y="1323150"/>
            <a:chExt cx="7099310" cy="731700"/>
          </a:xfrm>
        </p:grpSpPr>
        <p:sp>
          <p:nvSpPr>
            <p:cNvPr id="391" name="Google Shape;391;g2a384123a06_2_0"/>
            <p:cNvSpPr txBox="1"/>
            <p:nvPr/>
          </p:nvSpPr>
          <p:spPr>
            <a:xfrm>
              <a:off x="550777" y="1373350"/>
              <a:ext cx="21645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2400"/>
                <a:buFont typeface="Arial"/>
                <a:buNone/>
              </a:pPr>
              <a:r>
                <a:rPr lang="en" sz="2400" b="0" i="0" u="none" strike="noStrike" cap="none">
                  <a:solidFill>
                    <a:srgbClr val="0B7140"/>
                  </a:solidFill>
                  <a:latin typeface="Roboto Medium"/>
                  <a:ea typeface="Roboto Medium"/>
                  <a:cs typeface="Roboto Medium"/>
                  <a:sym typeface="Roboto Medium"/>
                </a:rPr>
                <a:t>Agent</a:t>
              </a:r>
              <a:endParaRPr sz="2400" b="0" i="0" u="none" strike="noStrike" cap="none">
                <a:solidFill>
                  <a:srgbClr val="0B7140"/>
                </a:solidFill>
                <a:latin typeface="Roboto Medium"/>
                <a:ea typeface="Roboto Medium"/>
                <a:cs typeface="Roboto Medium"/>
                <a:sym typeface="Roboto Medium"/>
              </a:endParaRPr>
            </a:p>
          </p:txBody>
        </p:sp>
        <p:sp>
          <p:nvSpPr>
            <p:cNvPr id="392" name="Google Shape;392;g2a384123a06_2_0"/>
            <p:cNvSpPr/>
            <p:nvPr/>
          </p:nvSpPr>
          <p:spPr>
            <a:xfrm>
              <a:off x="2789787" y="1323150"/>
              <a:ext cx="4860300" cy="731700"/>
            </a:xfrm>
            <a:prstGeom prst="rect">
              <a:avLst/>
            </a:prstGeom>
            <a:solidFill>
              <a:srgbClr val="0B71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93" name="Google Shape;393;g2a384123a06_2_0"/>
            <p:cNvSpPr txBox="1"/>
            <p:nvPr/>
          </p:nvSpPr>
          <p:spPr>
            <a:xfrm>
              <a:off x="2914387" y="1529721"/>
              <a:ext cx="4373100" cy="3306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800"/>
                <a:buFont typeface="Arial"/>
                <a:buNone/>
              </a:pPr>
              <a:r>
                <a:rPr lang="en" sz="1000" b="0" i="0" u="none" strike="noStrike" cap="none">
                  <a:solidFill>
                    <a:srgbClr val="FFFFFF"/>
                  </a:solidFill>
                  <a:latin typeface="Roboto"/>
                  <a:ea typeface="Roboto"/>
                  <a:cs typeface="Roboto"/>
                  <a:sym typeface="Roboto"/>
                </a:rPr>
                <a:t>EV Charging Station</a:t>
              </a:r>
              <a:endParaRPr sz="1000" b="0" i="0" u="none" strike="noStrike" cap="none">
                <a:solidFill>
                  <a:srgbClr val="FFFFFF"/>
                </a:solidFill>
                <a:latin typeface="Roboto"/>
                <a:ea typeface="Roboto"/>
                <a:cs typeface="Roboto"/>
                <a:sym typeface="Roboto"/>
              </a:endParaRPr>
            </a:p>
          </p:txBody>
        </p:sp>
      </p:grpSp>
      <p:grpSp>
        <p:nvGrpSpPr>
          <p:cNvPr id="394" name="Google Shape;394;g2a384123a06_2_0"/>
          <p:cNvGrpSpPr/>
          <p:nvPr/>
        </p:nvGrpSpPr>
        <p:grpSpPr>
          <a:xfrm>
            <a:off x="1948971" y="2798794"/>
            <a:ext cx="5244101" cy="513873"/>
            <a:chOff x="612955" y="2204250"/>
            <a:chExt cx="6674432" cy="731700"/>
          </a:xfrm>
        </p:grpSpPr>
        <p:sp>
          <p:nvSpPr>
            <p:cNvPr id="395" name="Google Shape;395;g2a384123a06_2_0"/>
            <p:cNvSpPr txBox="1"/>
            <p:nvPr/>
          </p:nvSpPr>
          <p:spPr>
            <a:xfrm>
              <a:off x="612955" y="2254450"/>
              <a:ext cx="21021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2400"/>
                <a:buFont typeface="Arial"/>
                <a:buNone/>
              </a:pPr>
              <a:r>
                <a:rPr lang="en" sz="2400" b="0" i="0" u="none" strike="noStrike" cap="none">
                  <a:solidFill>
                    <a:srgbClr val="0B7743"/>
                  </a:solidFill>
                  <a:latin typeface="Roboto Medium"/>
                  <a:ea typeface="Roboto Medium"/>
                  <a:cs typeface="Roboto Medium"/>
                  <a:sym typeface="Roboto Medium"/>
                </a:rPr>
                <a:t>State</a:t>
              </a:r>
              <a:endParaRPr sz="2400" b="0" i="0" u="none" strike="noStrike" cap="none">
                <a:solidFill>
                  <a:srgbClr val="0B7743"/>
                </a:solidFill>
                <a:latin typeface="Roboto Medium"/>
                <a:ea typeface="Roboto Medium"/>
                <a:cs typeface="Roboto Medium"/>
                <a:sym typeface="Roboto Medium"/>
              </a:endParaRPr>
            </a:p>
          </p:txBody>
        </p:sp>
        <p:sp>
          <p:nvSpPr>
            <p:cNvPr id="396" name="Google Shape;396;g2a384123a06_2_0"/>
            <p:cNvSpPr/>
            <p:nvPr/>
          </p:nvSpPr>
          <p:spPr>
            <a:xfrm>
              <a:off x="2789787" y="2204250"/>
              <a:ext cx="4497600" cy="731700"/>
            </a:xfrm>
            <a:prstGeom prst="rect">
              <a:avLst/>
            </a:prstGeom>
            <a:solidFill>
              <a:srgbClr val="0B774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397" name="Google Shape;397;g2a384123a06_2_0"/>
            <p:cNvSpPr txBox="1"/>
            <p:nvPr/>
          </p:nvSpPr>
          <p:spPr>
            <a:xfrm>
              <a:off x="2914378" y="2410795"/>
              <a:ext cx="4157700" cy="3306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800"/>
                <a:buFont typeface="Arial"/>
                <a:buNone/>
              </a:pPr>
              <a:r>
                <a:rPr lang="en" sz="1000">
                  <a:solidFill>
                    <a:srgbClr val="FFFFFF"/>
                  </a:solidFill>
                  <a:latin typeface="Roboto"/>
                  <a:ea typeface="Roboto"/>
                  <a:cs typeface="Roboto"/>
                  <a:sym typeface="Roboto"/>
                </a:rPr>
                <a:t>Energy remaining until fully charged, steps until departure</a:t>
              </a:r>
              <a:endParaRPr sz="1000" b="0" i="0" u="none" strike="noStrike" cap="none">
                <a:solidFill>
                  <a:srgbClr val="FFFFFF"/>
                </a:solidFill>
                <a:latin typeface="Roboto"/>
                <a:ea typeface="Roboto"/>
                <a:cs typeface="Roboto"/>
                <a:sym typeface="Roboto"/>
              </a:endParaRPr>
            </a:p>
          </p:txBody>
        </p:sp>
      </p:grpSp>
      <p:grpSp>
        <p:nvGrpSpPr>
          <p:cNvPr id="398" name="Google Shape;398;g2a384123a06_2_0"/>
          <p:cNvGrpSpPr/>
          <p:nvPr/>
        </p:nvGrpSpPr>
        <p:grpSpPr>
          <a:xfrm>
            <a:off x="2397983" y="3419890"/>
            <a:ext cx="4511058" cy="513873"/>
            <a:chOff x="1184436" y="3088625"/>
            <a:chExt cx="5741451" cy="731700"/>
          </a:xfrm>
        </p:grpSpPr>
        <p:sp>
          <p:nvSpPr>
            <p:cNvPr id="399" name="Google Shape;399;g2a384123a06_2_0"/>
            <p:cNvSpPr txBox="1"/>
            <p:nvPr/>
          </p:nvSpPr>
          <p:spPr>
            <a:xfrm>
              <a:off x="1184436" y="3138814"/>
              <a:ext cx="15306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2400"/>
                <a:buFont typeface="Arial"/>
                <a:buNone/>
              </a:pPr>
              <a:r>
                <a:rPr lang="en" sz="2400" b="0" i="0" u="none" strike="noStrike" cap="none">
                  <a:solidFill>
                    <a:srgbClr val="0C8148"/>
                  </a:solidFill>
                  <a:latin typeface="Roboto Medium"/>
                  <a:ea typeface="Roboto Medium"/>
                  <a:cs typeface="Roboto Medium"/>
                  <a:sym typeface="Roboto Medium"/>
                </a:rPr>
                <a:t>Action</a:t>
              </a:r>
              <a:endParaRPr sz="2400" b="0" i="0" u="none" strike="noStrike" cap="none">
                <a:solidFill>
                  <a:srgbClr val="0C8148"/>
                </a:solidFill>
                <a:latin typeface="Roboto Medium"/>
                <a:ea typeface="Roboto Medium"/>
                <a:cs typeface="Roboto Medium"/>
                <a:sym typeface="Roboto Medium"/>
              </a:endParaRPr>
            </a:p>
          </p:txBody>
        </p:sp>
        <p:sp>
          <p:nvSpPr>
            <p:cNvPr id="400" name="Google Shape;400;g2a384123a06_2_0"/>
            <p:cNvSpPr/>
            <p:nvPr/>
          </p:nvSpPr>
          <p:spPr>
            <a:xfrm>
              <a:off x="2789787" y="3088625"/>
              <a:ext cx="4136100" cy="731700"/>
            </a:xfrm>
            <a:prstGeom prst="rect">
              <a:avLst/>
            </a:prstGeom>
            <a:solidFill>
              <a:srgbClr val="0C81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401" name="Google Shape;401;g2a384123a06_2_0"/>
            <p:cNvSpPr txBox="1"/>
            <p:nvPr/>
          </p:nvSpPr>
          <p:spPr>
            <a:xfrm>
              <a:off x="2914380" y="3295175"/>
              <a:ext cx="3946500" cy="3306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800"/>
                <a:buFont typeface="Arial"/>
                <a:buNone/>
              </a:pPr>
              <a:r>
                <a:rPr lang="en" sz="1000">
                  <a:solidFill>
                    <a:srgbClr val="FFFFFF"/>
                  </a:solidFill>
                  <a:latin typeface="Roboto"/>
                  <a:ea typeface="Roboto"/>
                  <a:cs typeface="Roboto"/>
                  <a:sym typeface="Roboto"/>
                </a:rPr>
                <a:t>Percentage of maximum current supplied to vehicle</a:t>
              </a:r>
              <a:endParaRPr sz="1000" b="0" i="0" u="none" strike="noStrike" cap="none">
                <a:solidFill>
                  <a:srgbClr val="FFFFFF"/>
                </a:solidFill>
                <a:latin typeface="Roboto"/>
                <a:ea typeface="Roboto"/>
                <a:cs typeface="Roboto"/>
                <a:sym typeface="Roboto"/>
              </a:endParaRPr>
            </a:p>
          </p:txBody>
        </p:sp>
      </p:grpSp>
      <p:grpSp>
        <p:nvGrpSpPr>
          <p:cNvPr id="402" name="Google Shape;402;g2a384123a06_2_0"/>
          <p:cNvGrpSpPr/>
          <p:nvPr/>
        </p:nvGrpSpPr>
        <p:grpSpPr>
          <a:xfrm>
            <a:off x="1873275" y="4040987"/>
            <a:ext cx="4752914" cy="513873"/>
            <a:chOff x="516614" y="3973000"/>
            <a:chExt cx="6049273" cy="731700"/>
          </a:xfrm>
        </p:grpSpPr>
        <p:sp>
          <p:nvSpPr>
            <p:cNvPr id="403" name="Google Shape;403;g2a384123a06_2_0"/>
            <p:cNvSpPr txBox="1"/>
            <p:nvPr/>
          </p:nvSpPr>
          <p:spPr>
            <a:xfrm>
              <a:off x="516614" y="4023175"/>
              <a:ext cx="2198400" cy="629700"/>
            </a:xfrm>
            <a:prstGeom prst="rect">
              <a:avLst/>
            </a:prstGeom>
            <a:noFill/>
            <a:ln>
              <a:noFill/>
            </a:ln>
          </p:spPr>
          <p:txBody>
            <a:bodyPr spcFirstLastPara="1" wrap="square" lIns="91425" tIns="45700" rIns="91425" bIns="45700" anchor="ctr" anchorCtr="0">
              <a:noAutofit/>
            </a:bodyPr>
            <a:lstStyle/>
            <a:p>
              <a:pPr marL="0" marR="0" lvl="0" indent="0" algn="r" rtl="0">
                <a:lnSpc>
                  <a:spcPct val="90000"/>
                </a:lnSpc>
                <a:spcBef>
                  <a:spcPts val="0"/>
                </a:spcBef>
                <a:spcAft>
                  <a:spcPts val="0"/>
                </a:spcAft>
                <a:buClr>
                  <a:srgbClr val="000000"/>
                </a:buClr>
                <a:buSzPts val="2400"/>
                <a:buFont typeface="Arial"/>
                <a:buNone/>
              </a:pPr>
              <a:r>
                <a:rPr lang="en" sz="2400" b="0" i="0" u="none" strike="noStrike" cap="none">
                  <a:solidFill>
                    <a:srgbClr val="0E9453"/>
                  </a:solidFill>
                  <a:latin typeface="Roboto Medium"/>
                  <a:ea typeface="Roboto Medium"/>
                  <a:cs typeface="Roboto Medium"/>
                  <a:sym typeface="Roboto Medium"/>
                </a:rPr>
                <a:t>Reward</a:t>
              </a:r>
              <a:endParaRPr sz="2400" b="0" i="0" u="none" strike="noStrike" cap="none">
                <a:solidFill>
                  <a:srgbClr val="0E9453"/>
                </a:solidFill>
                <a:latin typeface="Roboto Medium"/>
                <a:ea typeface="Roboto Medium"/>
                <a:cs typeface="Roboto Medium"/>
                <a:sym typeface="Roboto Medium"/>
              </a:endParaRPr>
            </a:p>
          </p:txBody>
        </p:sp>
        <p:sp>
          <p:nvSpPr>
            <p:cNvPr id="404" name="Google Shape;404;g2a384123a06_2_0"/>
            <p:cNvSpPr/>
            <p:nvPr/>
          </p:nvSpPr>
          <p:spPr>
            <a:xfrm>
              <a:off x="2789787" y="3973000"/>
              <a:ext cx="3776100" cy="731700"/>
            </a:xfrm>
            <a:prstGeom prst="rect">
              <a:avLst/>
            </a:prstGeom>
            <a:solidFill>
              <a:srgbClr val="0E945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405" name="Google Shape;405;g2a384123a06_2_0"/>
            <p:cNvSpPr txBox="1"/>
            <p:nvPr/>
          </p:nvSpPr>
          <p:spPr>
            <a:xfrm>
              <a:off x="2902988" y="4179560"/>
              <a:ext cx="3497700" cy="330600"/>
            </a:xfrm>
            <a:prstGeom prst="rect">
              <a:avLst/>
            </a:prstGeom>
            <a:noFill/>
            <a:ln>
              <a:noFill/>
            </a:ln>
          </p:spPr>
          <p:txBody>
            <a:bodyPr spcFirstLastPara="1" wrap="square" lIns="91425" tIns="45700" rIns="91425" bIns="45700" anchor="ctr" anchorCtr="0">
              <a:noAutofit/>
            </a:bodyPr>
            <a:lstStyle/>
            <a:p>
              <a:pPr marL="0" marR="0" lvl="0" indent="0" algn="l" rtl="0">
                <a:lnSpc>
                  <a:spcPct val="115000"/>
                </a:lnSpc>
                <a:spcBef>
                  <a:spcPts val="0"/>
                </a:spcBef>
                <a:spcAft>
                  <a:spcPts val="0"/>
                </a:spcAft>
                <a:buClr>
                  <a:srgbClr val="000000"/>
                </a:buClr>
                <a:buSzPts val="800"/>
                <a:buFont typeface="Arial"/>
                <a:buNone/>
              </a:pPr>
              <a:r>
                <a:rPr lang="en" sz="800">
                  <a:solidFill>
                    <a:srgbClr val="FFFFFF"/>
                  </a:solidFill>
                  <a:latin typeface="Roboto"/>
                  <a:ea typeface="Roboto"/>
                  <a:cs typeface="Roboto"/>
                  <a:sym typeface="Roboto"/>
                </a:rPr>
                <a:t>+1 if vehicle is charged before required departure, -1 if vehicle leaves before fully charging</a:t>
              </a:r>
              <a:endParaRPr sz="800" b="0" i="0" u="none" strike="noStrike" cap="none">
                <a:solidFill>
                  <a:srgbClr val="FFFFFF"/>
                </a:solidFill>
                <a:latin typeface="Roboto"/>
                <a:ea typeface="Roboto"/>
                <a:cs typeface="Roboto"/>
                <a:sym typeface="Roboto"/>
              </a:endParaRPr>
            </a:p>
          </p:txBody>
        </p:sp>
      </p:grpSp>
      <p:sp>
        <p:nvSpPr>
          <p:cNvPr id="406" name="Google Shape;406;g2a384123a06_2_0"/>
          <p:cNvSpPr txBox="1"/>
          <p:nvPr/>
        </p:nvSpPr>
        <p:spPr>
          <a:xfrm>
            <a:off x="435225" y="1070675"/>
            <a:ext cx="8708700" cy="400200"/>
          </a:xfrm>
          <a:prstGeom prst="rect">
            <a:avLst/>
          </a:prstGeom>
          <a:noFill/>
          <a:ln>
            <a:noFill/>
          </a:ln>
        </p:spPr>
        <p:txBody>
          <a:bodyPr spcFirstLastPara="1" wrap="square" lIns="91425" tIns="91425" rIns="91425" bIns="91425" anchor="t" anchorCtr="0">
            <a:spAutoFit/>
          </a:bodyPr>
          <a:lstStyle/>
          <a:p>
            <a:pPr marL="457200" marR="0" lvl="0" indent="-317498" algn="l" rtl="0">
              <a:lnSpc>
                <a:spcPct val="180000"/>
              </a:lnSpc>
              <a:spcBef>
                <a:spcPts val="9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Reframe problem to help with convergence issues</a:t>
            </a:r>
            <a:endParaRPr sz="1400" i="0" u="sng"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2a384123a06_2_36"/>
          <p:cNvSpPr txBox="1">
            <a:spLocks noGrp="1"/>
          </p:cNvSpPr>
          <p:nvPr>
            <p:ph type="title"/>
          </p:nvPr>
        </p:nvSpPr>
        <p:spPr>
          <a:xfrm>
            <a:off x="2262300" y="344175"/>
            <a:ext cx="46194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PPO</a:t>
            </a:r>
            <a:endParaRPr b="1"/>
          </a:p>
        </p:txBody>
      </p:sp>
      <p:pic>
        <p:nvPicPr>
          <p:cNvPr id="412" name="Google Shape;412;g2a384123a06_2_36"/>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413" name="Google Shape;413;g2a384123a06_2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24</a:t>
            </a:fld>
            <a:endParaRPr/>
          </a:p>
        </p:txBody>
      </p:sp>
      <p:pic>
        <p:nvPicPr>
          <p:cNvPr id="414" name="Google Shape;414;g2a384123a06_2_36"/>
          <p:cNvPicPr preferRelativeResize="0"/>
          <p:nvPr/>
        </p:nvPicPr>
        <p:blipFill>
          <a:blip r:embed="rId4">
            <a:alphaModFix/>
          </a:blip>
          <a:stretch>
            <a:fillRect/>
          </a:stretch>
        </p:blipFill>
        <p:spPr>
          <a:xfrm>
            <a:off x="1507163" y="1118750"/>
            <a:ext cx="2554225" cy="3802950"/>
          </a:xfrm>
          <a:prstGeom prst="rect">
            <a:avLst/>
          </a:prstGeom>
          <a:noFill/>
          <a:ln>
            <a:noFill/>
          </a:ln>
        </p:spPr>
      </p:pic>
      <p:pic>
        <p:nvPicPr>
          <p:cNvPr id="415" name="Google Shape;415;g2a384123a06_2_36"/>
          <p:cNvPicPr preferRelativeResize="0"/>
          <p:nvPr/>
        </p:nvPicPr>
        <p:blipFill>
          <a:blip r:embed="rId5">
            <a:alphaModFix/>
          </a:blip>
          <a:stretch>
            <a:fillRect/>
          </a:stretch>
        </p:blipFill>
        <p:spPr>
          <a:xfrm>
            <a:off x="5122150" y="1059313"/>
            <a:ext cx="2655956" cy="3921824"/>
          </a:xfrm>
          <a:prstGeom prst="rect">
            <a:avLst/>
          </a:prstGeom>
          <a:noFill/>
          <a:ln>
            <a:noFill/>
          </a:ln>
        </p:spPr>
      </p:pic>
      <p:sp>
        <p:nvSpPr>
          <p:cNvPr id="416" name="Google Shape;416;g2a384123a06_2_36"/>
          <p:cNvSpPr txBox="1">
            <a:spLocks noGrp="1"/>
          </p:cNvSpPr>
          <p:nvPr>
            <p:ph type="title"/>
          </p:nvPr>
        </p:nvSpPr>
        <p:spPr>
          <a:xfrm>
            <a:off x="2081975" y="712825"/>
            <a:ext cx="1404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 sz="1820" b="1"/>
              <a:t>Actor</a:t>
            </a:r>
            <a:endParaRPr sz="1820" b="1"/>
          </a:p>
        </p:txBody>
      </p:sp>
      <p:sp>
        <p:nvSpPr>
          <p:cNvPr id="417" name="Google Shape;417;g2a384123a06_2_36"/>
          <p:cNvSpPr txBox="1">
            <a:spLocks noGrp="1"/>
          </p:cNvSpPr>
          <p:nvPr>
            <p:ph type="title"/>
          </p:nvPr>
        </p:nvSpPr>
        <p:spPr>
          <a:xfrm>
            <a:off x="5747825" y="712825"/>
            <a:ext cx="1404600" cy="5727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 sz="1820" b="1"/>
              <a:t>Critic</a:t>
            </a:r>
            <a:endParaRPr sz="182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2a3564c5ed3_1_8"/>
          <p:cNvSpPr txBox="1">
            <a:spLocks noGrp="1"/>
          </p:cNvSpPr>
          <p:nvPr>
            <p:ph type="title"/>
          </p:nvPr>
        </p:nvSpPr>
        <p:spPr>
          <a:xfrm>
            <a:off x="2262300" y="344175"/>
            <a:ext cx="46194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Summary of Results</a:t>
            </a:r>
            <a:endParaRPr b="1"/>
          </a:p>
        </p:txBody>
      </p:sp>
      <p:pic>
        <p:nvPicPr>
          <p:cNvPr id="423" name="Google Shape;423;g2a3564c5ed3_1_8"/>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424" name="Google Shape;424;g2a3564c5ed3_1_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25</a:t>
            </a:fld>
            <a:endParaRPr/>
          </a:p>
        </p:txBody>
      </p:sp>
      <p:sp>
        <p:nvSpPr>
          <p:cNvPr id="425" name="Google Shape;425;g2a3564c5ed3_1_8"/>
          <p:cNvSpPr txBox="1"/>
          <p:nvPr/>
        </p:nvSpPr>
        <p:spPr>
          <a:xfrm>
            <a:off x="627525" y="1030675"/>
            <a:ext cx="3188700" cy="39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b="1">
              <a:solidFill>
                <a:schemeClr val="accent3"/>
              </a:solidFill>
              <a:latin typeface="Proxima Nova"/>
              <a:ea typeface="Proxima Nova"/>
              <a:cs typeface="Proxima Nova"/>
              <a:sym typeface="Proxima Nova"/>
            </a:endParaRPr>
          </a:p>
          <a:p>
            <a:pPr marL="457200" lvl="0" indent="-304800" algn="l" rtl="0">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Percentage of fully charged vehicles is increasing slightly over each episode</a:t>
            </a:r>
            <a:r>
              <a:rPr lang="en" sz="1200" b="1">
                <a:solidFill>
                  <a:schemeClr val="accent3"/>
                </a:solidFill>
                <a:latin typeface="Proxima Nova"/>
                <a:ea typeface="Proxima Nova"/>
                <a:cs typeface="Proxima Nova"/>
                <a:sym typeface="Proxima Nova"/>
              </a:rPr>
              <a:t> </a:t>
            </a:r>
            <a:endParaRPr sz="1200" b="1">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200">
              <a:solidFill>
                <a:schemeClr val="accent3"/>
              </a:solidFill>
              <a:latin typeface="Proxima Nova"/>
              <a:ea typeface="Proxima Nova"/>
              <a:cs typeface="Proxima Nova"/>
              <a:sym typeface="Proxima Nova"/>
            </a:endParaRPr>
          </a:p>
          <a:p>
            <a:pPr marL="457200" lvl="0" indent="-304800" algn="l" rtl="0">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Results show promise for the methodology</a:t>
            </a:r>
            <a:endParaRPr sz="1200">
              <a:solidFill>
                <a:schemeClr val="accent3"/>
              </a:solidFill>
              <a:latin typeface="Proxima Nova"/>
              <a:ea typeface="Proxima Nova"/>
              <a:cs typeface="Proxima Nova"/>
              <a:sym typeface="Proxima Nova"/>
            </a:endParaRPr>
          </a:p>
          <a:p>
            <a:pPr marL="457200" lvl="0" indent="0" algn="l" rtl="0">
              <a:spcBef>
                <a:spcPts val="0"/>
              </a:spcBef>
              <a:spcAft>
                <a:spcPts val="0"/>
              </a:spcAft>
              <a:buNone/>
            </a:pPr>
            <a:endParaRPr sz="1200">
              <a:solidFill>
                <a:schemeClr val="accent3"/>
              </a:solidFill>
              <a:latin typeface="Proxima Nova"/>
              <a:ea typeface="Proxima Nova"/>
              <a:cs typeface="Proxima Nova"/>
              <a:sym typeface="Proxima Nova"/>
            </a:endParaRPr>
          </a:p>
          <a:p>
            <a:pPr marL="457200" lvl="0" indent="-304800" algn="l" rtl="0">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Adjust reward mechanism to penalize incrementally (not just end of episode)</a:t>
            </a:r>
            <a:endParaRPr sz="1200">
              <a:solidFill>
                <a:schemeClr val="accent3"/>
              </a:solidFill>
              <a:latin typeface="Proxima Nova"/>
              <a:ea typeface="Proxima Nova"/>
              <a:cs typeface="Proxima Nova"/>
              <a:sym typeface="Proxima Nova"/>
            </a:endParaRPr>
          </a:p>
          <a:p>
            <a:pPr marL="0" lvl="0" indent="0" algn="l" rtl="0">
              <a:spcBef>
                <a:spcPts val="0"/>
              </a:spcBef>
              <a:spcAft>
                <a:spcPts val="0"/>
              </a:spcAft>
              <a:buNone/>
            </a:pPr>
            <a:endParaRPr sz="1200">
              <a:solidFill>
                <a:schemeClr val="accent3"/>
              </a:solidFill>
              <a:latin typeface="Proxima Nova"/>
              <a:ea typeface="Proxima Nova"/>
              <a:cs typeface="Proxima Nova"/>
              <a:sym typeface="Proxima Nova"/>
            </a:endParaRPr>
          </a:p>
          <a:p>
            <a:pPr marL="457200" lvl="0" indent="-304800" algn="l" rtl="0">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Optimize actor-critic network structure </a:t>
            </a:r>
            <a:endParaRPr sz="1200">
              <a:solidFill>
                <a:schemeClr val="accent3"/>
              </a:solidFill>
              <a:latin typeface="Proxima Nova"/>
              <a:ea typeface="Proxima Nova"/>
              <a:cs typeface="Proxima Nova"/>
              <a:sym typeface="Proxima Nova"/>
            </a:endParaRPr>
          </a:p>
          <a:p>
            <a:pPr marL="914400" lvl="1" indent="-304800" algn="l" rtl="0">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Change activation functions</a:t>
            </a:r>
            <a:endParaRPr sz="1200">
              <a:solidFill>
                <a:schemeClr val="accent3"/>
              </a:solidFill>
              <a:latin typeface="Proxima Nova"/>
              <a:ea typeface="Proxima Nova"/>
              <a:cs typeface="Proxima Nova"/>
              <a:sym typeface="Proxima Nova"/>
            </a:endParaRPr>
          </a:p>
          <a:p>
            <a:pPr marL="914400" lvl="1" indent="-304800" algn="l" rtl="0">
              <a:spcBef>
                <a:spcPts val="0"/>
              </a:spcBef>
              <a:spcAft>
                <a:spcPts val="0"/>
              </a:spcAft>
              <a:buClr>
                <a:schemeClr val="accent3"/>
              </a:buClr>
              <a:buSzPts val="1200"/>
              <a:buFont typeface="Proxima Nova"/>
              <a:buChar char="○"/>
            </a:pPr>
            <a:r>
              <a:rPr lang="en" sz="1200">
                <a:solidFill>
                  <a:schemeClr val="accent3"/>
                </a:solidFill>
                <a:latin typeface="Proxima Nova"/>
                <a:ea typeface="Proxima Nova"/>
                <a:cs typeface="Proxima Nova"/>
                <a:sym typeface="Proxima Nova"/>
              </a:rPr>
              <a:t>Vary neurons on in the hidden layer</a:t>
            </a:r>
            <a:r>
              <a:rPr lang="en" sz="1200" b="1">
                <a:solidFill>
                  <a:schemeClr val="accent3"/>
                </a:solidFill>
                <a:latin typeface="Proxima Nova"/>
                <a:ea typeface="Proxima Nova"/>
                <a:cs typeface="Proxima Nova"/>
                <a:sym typeface="Proxima Nova"/>
              </a:rPr>
              <a:t> </a:t>
            </a:r>
            <a:endParaRPr sz="1200">
              <a:solidFill>
                <a:schemeClr val="accent3"/>
              </a:solidFill>
              <a:latin typeface="Proxima Nova"/>
              <a:ea typeface="Proxima Nova"/>
              <a:cs typeface="Proxima Nova"/>
              <a:sym typeface="Proxima Nova"/>
            </a:endParaRPr>
          </a:p>
        </p:txBody>
      </p:sp>
      <p:pic>
        <p:nvPicPr>
          <p:cNvPr id="426" name="Google Shape;426;g2a3564c5ed3_1_8"/>
          <p:cNvPicPr preferRelativeResize="0"/>
          <p:nvPr/>
        </p:nvPicPr>
        <p:blipFill>
          <a:blip r:embed="rId4">
            <a:alphaModFix/>
          </a:blip>
          <a:stretch>
            <a:fillRect/>
          </a:stretch>
        </p:blipFill>
        <p:spPr>
          <a:xfrm>
            <a:off x="4121025" y="1030663"/>
            <a:ext cx="4351433" cy="35609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11"/>
          <p:cNvPicPr preferRelativeResize="0"/>
          <p:nvPr/>
        </p:nvPicPr>
        <p:blipFill rotWithShape="1">
          <a:blip r:embed="rId3">
            <a:alphaModFix amt="14000"/>
          </a:blip>
          <a:srcRect/>
          <a:stretch/>
        </p:blipFill>
        <p:spPr>
          <a:xfrm>
            <a:off x="0" y="0"/>
            <a:ext cx="9144000" cy="5143500"/>
          </a:xfrm>
          <a:prstGeom prst="rect">
            <a:avLst/>
          </a:prstGeom>
          <a:noFill/>
          <a:ln>
            <a:noFill/>
          </a:ln>
        </p:spPr>
      </p:pic>
      <p:sp>
        <p:nvSpPr>
          <p:cNvPr id="432" name="Google Shape;432;p11"/>
          <p:cNvSpPr txBox="1">
            <a:spLocks noGrp="1"/>
          </p:cNvSpPr>
          <p:nvPr>
            <p:ph type="ctrTitle"/>
          </p:nvPr>
        </p:nvSpPr>
        <p:spPr>
          <a:xfrm>
            <a:off x="460950" y="1462188"/>
            <a:ext cx="8222100" cy="1340400"/>
          </a:xfrm>
          <a:prstGeom prst="rect">
            <a:avLst/>
          </a:prstGeom>
          <a:noFill/>
          <a:ln>
            <a:noFill/>
          </a:ln>
        </p:spPr>
        <p:txBody>
          <a:bodyPr spcFirstLastPara="1" wrap="square" lIns="91425" tIns="91425" rIns="91425" bIns="91425" anchor="b" anchorCtr="0">
            <a:normAutofit/>
          </a:bodyPr>
          <a:lstStyle/>
          <a:p>
            <a:pPr marL="0" lvl="0" indent="0" algn="ctr" rtl="0">
              <a:lnSpc>
                <a:spcPct val="115000"/>
              </a:lnSpc>
              <a:spcBef>
                <a:spcPts val="1200"/>
              </a:spcBef>
              <a:spcAft>
                <a:spcPts val="1200"/>
              </a:spcAft>
              <a:buSzPts val="990"/>
              <a:buNone/>
            </a:pPr>
            <a:r>
              <a:rPr lang="en" sz="4800" b="1">
                <a:latin typeface="Roboto Serif"/>
                <a:ea typeface="Roboto Serif"/>
                <a:cs typeface="Roboto Serif"/>
                <a:sym typeface="Roboto Serif"/>
              </a:rPr>
              <a:t>Thank You</a:t>
            </a:r>
            <a:endParaRPr sz="4800">
              <a:latin typeface="Roboto Serif"/>
              <a:ea typeface="Roboto Serif"/>
              <a:cs typeface="Roboto Serif"/>
              <a:sym typeface="Roboto Serif"/>
            </a:endParaRPr>
          </a:p>
        </p:txBody>
      </p:sp>
      <p:pic>
        <p:nvPicPr>
          <p:cNvPr id="433" name="Google Shape;433;p11"/>
          <p:cNvPicPr preferRelativeResize="0"/>
          <p:nvPr/>
        </p:nvPicPr>
        <p:blipFill rotWithShape="1">
          <a:blip r:embed="rId4">
            <a:alphaModFix/>
          </a:blip>
          <a:srcRect/>
          <a:stretch/>
        </p:blipFill>
        <p:spPr>
          <a:xfrm>
            <a:off x="86625" y="78775"/>
            <a:ext cx="445425" cy="572700"/>
          </a:xfrm>
          <a:prstGeom prst="rect">
            <a:avLst/>
          </a:prstGeom>
          <a:noFill/>
          <a:ln>
            <a:noFill/>
          </a:ln>
        </p:spPr>
      </p:pic>
      <p:sp>
        <p:nvSpPr>
          <p:cNvPr id="434" name="Google Shape;43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g23a2f493162_0_12"/>
          <p:cNvSpPr txBox="1">
            <a:spLocks noGrp="1"/>
          </p:cNvSpPr>
          <p:nvPr>
            <p:ph type="title"/>
          </p:nvPr>
        </p:nvSpPr>
        <p:spPr>
          <a:xfrm>
            <a:off x="2805953" y="365125"/>
            <a:ext cx="3505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990"/>
              <a:buNone/>
            </a:pPr>
            <a:r>
              <a:rPr lang="en" sz="2550" b="1">
                <a:latin typeface="Roboto Serif"/>
                <a:ea typeface="Roboto Serif"/>
                <a:cs typeface="Roboto Serif"/>
                <a:sym typeface="Roboto Serif"/>
              </a:rPr>
              <a:t>Appendix</a:t>
            </a:r>
            <a:endParaRPr sz="2150" b="1">
              <a:latin typeface="Arial"/>
              <a:ea typeface="Arial"/>
              <a:cs typeface="Arial"/>
              <a:sym typeface="Arial"/>
            </a:endParaRPr>
          </a:p>
        </p:txBody>
      </p:sp>
      <p:pic>
        <p:nvPicPr>
          <p:cNvPr id="440" name="Google Shape;440;g23a2f493162_0_12"/>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441" name="Google Shape;441;g23a2f493162_0_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27</a:t>
            </a:fld>
            <a:endParaRPr/>
          </a:p>
        </p:txBody>
      </p:sp>
      <p:sp>
        <p:nvSpPr>
          <p:cNvPr id="442" name="Google Shape;442;g23a2f493162_0_12"/>
          <p:cNvSpPr txBox="1"/>
          <p:nvPr/>
        </p:nvSpPr>
        <p:spPr>
          <a:xfrm>
            <a:off x="905975" y="1540325"/>
            <a:ext cx="7175700" cy="1316100"/>
          </a:xfrm>
          <a:prstGeom prst="rect">
            <a:avLst/>
          </a:prstGeom>
          <a:noFill/>
          <a:ln>
            <a:noFill/>
          </a:ln>
        </p:spPr>
        <p:txBody>
          <a:bodyPr spcFirstLastPara="1" wrap="square" lIns="91425" tIns="91425" rIns="91425" bIns="91425" anchor="t" anchorCtr="0">
            <a:spAutoFit/>
          </a:bodyPr>
          <a:lstStyle/>
          <a:p>
            <a:pPr marL="457200" marR="0" lvl="0" indent="-323850" algn="l" rtl="0">
              <a:lnSpc>
                <a:spcPct val="100000"/>
              </a:lnSpc>
              <a:spcBef>
                <a:spcPts val="0"/>
              </a:spcBef>
              <a:spcAft>
                <a:spcPts val="0"/>
              </a:spcAft>
              <a:buClr>
                <a:srgbClr val="333333"/>
              </a:buClr>
              <a:buSzPts val="1500"/>
              <a:buFont typeface="Times New Roman"/>
              <a:buAutoNum type="arabicPeriod"/>
            </a:pPr>
            <a:r>
              <a:rPr lang="en" sz="1500" b="0" i="0" u="sng" strike="noStrike" cap="none">
                <a:solidFill>
                  <a:schemeClr val="hlink"/>
                </a:solidFill>
                <a:highlight>
                  <a:schemeClr val="lt1"/>
                </a:highlight>
                <a:latin typeface="Times New Roman"/>
                <a:ea typeface="Times New Roman"/>
                <a:cs typeface="Times New Roman"/>
                <a:sym typeface="Times New Roman"/>
                <a:hlinkClick r:id="rId4"/>
              </a:rPr>
              <a:t>https://www.nature.com/articles/s41560-022-01105-7</a:t>
            </a:r>
            <a:r>
              <a:rPr lang="en" sz="1500" b="0" i="0" u="none" strike="noStrike" cap="none">
                <a:solidFill>
                  <a:srgbClr val="333333"/>
                </a:solidFill>
                <a:highlight>
                  <a:schemeClr val="lt1"/>
                </a:highlight>
                <a:latin typeface="Times New Roman"/>
                <a:ea typeface="Times New Roman"/>
                <a:cs typeface="Times New Roman"/>
                <a:sym typeface="Times New Roman"/>
              </a:rPr>
              <a:t> </a:t>
            </a:r>
            <a:endParaRPr sz="1500" b="0" i="0" u="none" strike="noStrike" cap="none">
              <a:solidFill>
                <a:srgbClr val="333333"/>
              </a:solidFill>
              <a:highlight>
                <a:schemeClr val="lt1"/>
              </a:highlight>
              <a:latin typeface="Times New Roman"/>
              <a:ea typeface="Times New Roman"/>
              <a:cs typeface="Times New Roman"/>
              <a:sym typeface="Times New Roman"/>
            </a:endParaRPr>
          </a:p>
          <a:p>
            <a:pPr marL="457200" marR="0" lvl="0" indent="-323850" algn="l" rtl="0">
              <a:lnSpc>
                <a:spcPct val="100000"/>
              </a:lnSpc>
              <a:spcBef>
                <a:spcPts val="0"/>
              </a:spcBef>
              <a:spcAft>
                <a:spcPts val="0"/>
              </a:spcAft>
              <a:buClr>
                <a:srgbClr val="333333"/>
              </a:buClr>
              <a:buSzPts val="1500"/>
              <a:buFont typeface="Times New Roman"/>
              <a:buAutoNum type="arabicPeriod"/>
            </a:pPr>
            <a:r>
              <a:rPr lang="en" sz="1450" b="0" i="0" u="sng" strike="noStrike" cap="none">
                <a:solidFill>
                  <a:schemeClr val="hlink"/>
                </a:solidFill>
                <a:highlight>
                  <a:schemeClr val="lt1"/>
                </a:highlight>
                <a:latin typeface="Times New Roman"/>
                <a:ea typeface="Times New Roman"/>
                <a:cs typeface="Times New Roman"/>
                <a:sym typeface="Times New Roman"/>
                <a:hlinkClick r:id="rId5"/>
              </a:rPr>
              <a:t>https://www.jdpower.com/cars/shopping-guides/ev-drivers-less-satisfied-with-public-charging</a:t>
            </a:r>
            <a:r>
              <a:rPr lang="en" sz="1450" b="0" i="0" u="none" strike="noStrike" cap="none">
                <a:solidFill>
                  <a:schemeClr val="dk1"/>
                </a:solidFill>
                <a:highlight>
                  <a:schemeClr val="lt1"/>
                </a:highlight>
                <a:latin typeface="Times New Roman"/>
                <a:ea typeface="Times New Roman"/>
                <a:cs typeface="Times New Roman"/>
                <a:sym typeface="Times New Roman"/>
              </a:rPr>
              <a:t> </a:t>
            </a:r>
            <a:endParaRPr sz="1450" b="0" i="0" u="none" strike="noStrike" cap="none">
              <a:solidFill>
                <a:schemeClr val="dk1"/>
              </a:solidFill>
              <a:highlight>
                <a:schemeClr val="lt1"/>
              </a:highlight>
              <a:latin typeface="Times New Roman"/>
              <a:ea typeface="Times New Roman"/>
              <a:cs typeface="Times New Roman"/>
              <a:sym typeface="Times New Roman"/>
            </a:endParaRPr>
          </a:p>
          <a:p>
            <a:pPr marL="457200" marR="0" lvl="0" indent="-320675" algn="l" rtl="0">
              <a:lnSpc>
                <a:spcPct val="100000"/>
              </a:lnSpc>
              <a:spcBef>
                <a:spcPts val="0"/>
              </a:spcBef>
              <a:spcAft>
                <a:spcPts val="0"/>
              </a:spcAft>
              <a:buClr>
                <a:schemeClr val="dk1"/>
              </a:buClr>
              <a:buSzPts val="1450"/>
              <a:buFont typeface="Times New Roman"/>
              <a:buAutoNum type="arabicPeriod"/>
            </a:pPr>
            <a:r>
              <a:rPr lang="en" sz="1450" b="0" i="0" u="sng" strike="noStrike" cap="none">
                <a:solidFill>
                  <a:schemeClr val="hlink"/>
                </a:solidFill>
                <a:highlight>
                  <a:schemeClr val="lt1"/>
                </a:highlight>
                <a:latin typeface="Times New Roman"/>
                <a:ea typeface="Times New Roman"/>
                <a:cs typeface="Times New Roman"/>
                <a:sym typeface="Times New Roman"/>
              </a:rPr>
              <a:t>https://ieeexplore.ieee.org/stamp/stamp.jsp?tp=&amp;arnumber=9932586</a:t>
            </a:r>
            <a:endParaRPr sz="1450" b="0" i="0" u="sng" strike="noStrike" cap="none">
              <a:solidFill>
                <a:schemeClr val="hlink"/>
              </a:solidFill>
              <a:highlight>
                <a:schemeClr val="lt1"/>
              </a:highlight>
              <a:latin typeface="Times New Roman"/>
              <a:ea typeface="Times New Roman"/>
              <a:cs typeface="Times New Roman"/>
              <a:sym typeface="Times New Roman"/>
            </a:endParaRPr>
          </a:p>
          <a:p>
            <a:pPr marL="457200" marR="0" lvl="0" indent="-320675" algn="l" rtl="0">
              <a:lnSpc>
                <a:spcPct val="100000"/>
              </a:lnSpc>
              <a:spcBef>
                <a:spcPts val="0"/>
              </a:spcBef>
              <a:spcAft>
                <a:spcPts val="0"/>
              </a:spcAft>
              <a:buClr>
                <a:schemeClr val="dk1"/>
              </a:buClr>
              <a:buSzPts val="1450"/>
              <a:buFont typeface="Times New Roman"/>
              <a:buAutoNum type="arabicPeriod"/>
            </a:pPr>
            <a:r>
              <a:rPr lang="en" sz="1450" b="0" i="0" u="sng" strike="noStrike" cap="none">
                <a:solidFill>
                  <a:schemeClr val="hlink"/>
                </a:solidFill>
                <a:highlight>
                  <a:schemeClr val="lt1"/>
                </a:highlight>
                <a:latin typeface="Times New Roman"/>
                <a:ea typeface="Times New Roman"/>
                <a:cs typeface="Times New Roman"/>
                <a:sym typeface="Times New Roman"/>
                <a:hlinkClick r:id="rId6"/>
              </a:rPr>
              <a:t>https://www.mdpi.com/1996-1073/16/3/1213</a:t>
            </a:r>
            <a:r>
              <a:rPr lang="en" sz="1000" b="0" i="0" u="none" strike="noStrike" cap="none">
                <a:solidFill>
                  <a:srgbClr val="000000"/>
                </a:solidFill>
                <a:latin typeface="Arial"/>
                <a:ea typeface="Arial"/>
                <a:cs typeface="Arial"/>
                <a:sym typeface="Arial"/>
              </a:rPr>
              <a:t> </a:t>
            </a:r>
            <a:endParaRPr sz="1450" b="0" i="0" u="none" strike="noStrike" cap="none">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g22572951bbe_0_1397"/>
          <p:cNvSpPr txBox="1">
            <a:spLocks noGrp="1"/>
          </p:cNvSpPr>
          <p:nvPr>
            <p:ph type="title"/>
          </p:nvPr>
        </p:nvSpPr>
        <p:spPr>
          <a:xfrm>
            <a:off x="746136" y="136525"/>
            <a:ext cx="80862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latin typeface="Roboto Serif"/>
                <a:ea typeface="Roboto Serif"/>
                <a:cs typeface="Roboto Serif"/>
                <a:sym typeface="Roboto Serif"/>
              </a:rPr>
              <a:t>Why Multi-Objective Linear Programming?</a:t>
            </a:r>
            <a:endParaRPr b="1"/>
          </a:p>
        </p:txBody>
      </p:sp>
      <p:pic>
        <p:nvPicPr>
          <p:cNvPr id="448" name="Google Shape;448;g22572951bbe_0_1397"/>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449" name="Google Shape;449;g22572951bbe_0_13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28</a:t>
            </a:fld>
            <a:endParaRPr/>
          </a:p>
        </p:txBody>
      </p:sp>
      <p:grpSp>
        <p:nvGrpSpPr>
          <p:cNvPr id="450" name="Google Shape;450;g22572951bbe_0_1397"/>
          <p:cNvGrpSpPr/>
          <p:nvPr/>
        </p:nvGrpSpPr>
        <p:grpSpPr>
          <a:xfrm>
            <a:off x="0" y="1519881"/>
            <a:ext cx="2235196" cy="3485125"/>
            <a:chOff x="0" y="1189989"/>
            <a:chExt cx="2214600" cy="3366295"/>
          </a:xfrm>
        </p:grpSpPr>
        <p:sp>
          <p:nvSpPr>
            <p:cNvPr id="451" name="Google Shape;451;g22572951bbe_0_1397"/>
            <p:cNvSpPr/>
            <p:nvPr/>
          </p:nvSpPr>
          <p:spPr>
            <a:xfrm>
              <a:off x="0" y="1189989"/>
              <a:ext cx="2214600" cy="669000"/>
            </a:xfrm>
            <a:prstGeom prst="homePlate">
              <a:avLst>
                <a:gd name="adj" fmla="val 50000"/>
              </a:avLst>
            </a:prstGeom>
            <a:solidFill>
              <a:srgbClr val="08563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Roboto"/>
                  <a:ea typeface="Roboto"/>
                  <a:cs typeface="Roboto"/>
                  <a:sym typeface="Roboto"/>
                </a:rPr>
                <a:t>Optimization</a:t>
              </a:r>
              <a:endParaRPr sz="1400" b="0" i="0" u="none" strike="noStrike" cap="none">
                <a:solidFill>
                  <a:srgbClr val="FFFFFF"/>
                </a:solidFill>
                <a:latin typeface="Roboto"/>
                <a:ea typeface="Roboto"/>
                <a:cs typeface="Roboto"/>
                <a:sym typeface="Roboto"/>
              </a:endParaRPr>
            </a:p>
          </p:txBody>
        </p:sp>
        <p:sp>
          <p:nvSpPr>
            <p:cNvPr id="452" name="Google Shape;452;g22572951bbe_0_1397"/>
            <p:cNvSpPr txBox="1"/>
            <p:nvPr/>
          </p:nvSpPr>
          <p:spPr>
            <a:xfrm>
              <a:off x="295056" y="2501584"/>
              <a:ext cx="1624500" cy="20547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en" sz="1300" b="0" i="0" u="none" strike="noStrike" cap="none">
                  <a:solidFill>
                    <a:schemeClr val="dk1"/>
                  </a:solidFill>
                  <a:highlight>
                    <a:schemeClr val="lt1"/>
                  </a:highlight>
                  <a:latin typeface="Proxima Nova"/>
                  <a:ea typeface="Proxima Nova"/>
                  <a:cs typeface="Proxima Nova"/>
                  <a:sym typeface="Proxima Nova"/>
                </a:rPr>
                <a:t>MOLP is suitable for optimization problems</a:t>
              </a:r>
              <a:r>
                <a:rPr lang="en" sz="1400" b="0" i="0" u="none" strike="noStrike" cap="none">
                  <a:solidFill>
                    <a:schemeClr val="dk1"/>
                  </a:solidFill>
                  <a:highlight>
                    <a:schemeClr val="lt1"/>
                  </a:highlight>
                  <a:latin typeface="Proxima Nova"/>
                  <a:ea typeface="Proxima Nova"/>
                  <a:cs typeface="Proxima Nova"/>
                  <a:sym typeface="Proxima Nova"/>
                </a:rPr>
                <a:t> </a:t>
              </a:r>
              <a:endParaRPr sz="1100" b="0" i="0" u="none" strike="noStrike" cap="none">
                <a:solidFill>
                  <a:schemeClr val="dk1"/>
                </a:solidFill>
                <a:latin typeface="Roboto"/>
                <a:ea typeface="Roboto"/>
                <a:cs typeface="Roboto"/>
                <a:sym typeface="Roboto"/>
              </a:endParaRPr>
            </a:p>
          </p:txBody>
        </p:sp>
      </p:grpSp>
      <p:grpSp>
        <p:nvGrpSpPr>
          <p:cNvPr id="453" name="Google Shape;453;g22572951bbe_0_1397"/>
          <p:cNvGrpSpPr/>
          <p:nvPr/>
        </p:nvGrpSpPr>
        <p:grpSpPr>
          <a:xfrm>
            <a:off x="1855422" y="1519659"/>
            <a:ext cx="2083195" cy="3331566"/>
            <a:chOff x="1838325" y="1189775"/>
            <a:chExt cx="2064000" cy="3217971"/>
          </a:xfrm>
        </p:grpSpPr>
        <p:sp>
          <p:nvSpPr>
            <p:cNvPr id="454" name="Google Shape;454;g22572951bbe_0_1397"/>
            <p:cNvSpPr/>
            <p:nvPr/>
          </p:nvSpPr>
          <p:spPr>
            <a:xfrm>
              <a:off x="1838325" y="1189775"/>
              <a:ext cx="2064000" cy="669000"/>
            </a:xfrm>
            <a:prstGeom prst="chevron">
              <a:avLst>
                <a:gd name="adj" fmla="val 50000"/>
              </a:avLst>
            </a:prstGeom>
            <a:solidFill>
              <a:srgbClr val="0B714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Dynamic Environment</a:t>
              </a:r>
              <a:endParaRPr sz="1400" b="0" i="0" u="none" strike="noStrike" cap="none">
                <a:solidFill>
                  <a:srgbClr val="FFFFFF"/>
                </a:solidFill>
                <a:latin typeface="Roboto"/>
                <a:ea typeface="Roboto"/>
                <a:cs typeface="Roboto"/>
                <a:sym typeface="Roboto"/>
              </a:endParaRPr>
            </a:p>
          </p:txBody>
        </p:sp>
        <p:sp>
          <p:nvSpPr>
            <p:cNvPr id="455" name="Google Shape;455;g22572951bbe_0_1397"/>
            <p:cNvSpPr txBox="1"/>
            <p:nvPr/>
          </p:nvSpPr>
          <p:spPr>
            <a:xfrm>
              <a:off x="2053427" y="2493446"/>
              <a:ext cx="1624500" cy="1914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en" sz="1300" b="0" i="0" u="none" strike="noStrike" cap="none">
                  <a:solidFill>
                    <a:schemeClr val="dk1"/>
                  </a:solidFill>
                  <a:highlight>
                    <a:schemeClr val="lt1"/>
                  </a:highlight>
                  <a:latin typeface="Proxima Nova"/>
                  <a:ea typeface="Proxima Nova"/>
                  <a:cs typeface="Proxima Nova"/>
                  <a:sym typeface="Proxima Nova"/>
                </a:rPr>
                <a:t>EV charging demand, charging window, and power availability change rapidly in real-world scenario</a:t>
              </a:r>
              <a:endParaRPr sz="1100" b="0" i="0" u="none" strike="noStrike" cap="none">
                <a:solidFill>
                  <a:srgbClr val="000000"/>
                </a:solidFill>
                <a:latin typeface="Roboto"/>
                <a:ea typeface="Roboto"/>
                <a:cs typeface="Roboto"/>
                <a:sym typeface="Roboto"/>
              </a:endParaRPr>
            </a:p>
          </p:txBody>
        </p:sp>
      </p:grpSp>
      <p:grpSp>
        <p:nvGrpSpPr>
          <p:cNvPr id="456" name="Google Shape;456;g22572951bbe_0_1397"/>
          <p:cNvGrpSpPr/>
          <p:nvPr/>
        </p:nvGrpSpPr>
        <p:grpSpPr>
          <a:xfrm>
            <a:off x="3549456" y="1519659"/>
            <a:ext cx="2083195" cy="3436780"/>
            <a:chOff x="3516750" y="1189775"/>
            <a:chExt cx="2064000" cy="3319598"/>
          </a:xfrm>
        </p:grpSpPr>
        <p:sp>
          <p:nvSpPr>
            <p:cNvPr id="457" name="Google Shape;457;g22572951bbe_0_1397"/>
            <p:cNvSpPr/>
            <p:nvPr/>
          </p:nvSpPr>
          <p:spPr>
            <a:xfrm>
              <a:off x="3516750" y="1189775"/>
              <a:ext cx="2064000" cy="669000"/>
            </a:xfrm>
            <a:prstGeom prst="chevron">
              <a:avLst>
                <a:gd name="adj" fmla="val 50000"/>
              </a:avLst>
            </a:prstGeom>
            <a:solidFill>
              <a:srgbClr val="0B77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Complex decision making</a:t>
              </a:r>
              <a:endParaRPr sz="1400" b="0" i="0" u="none" strike="noStrike" cap="none">
                <a:solidFill>
                  <a:srgbClr val="FFFFFF"/>
                </a:solidFill>
                <a:latin typeface="Roboto"/>
                <a:ea typeface="Roboto"/>
                <a:cs typeface="Roboto"/>
                <a:sym typeface="Roboto"/>
              </a:endParaRPr>
            </a:p>
          </p:txBody>
        </p:sp>
        <p:sp>
          <p:nvSpPr>
            <p:cNvPr id="458" name="Google Shape;458;g22572951bbe_0_1397"/>
            <p:cNvSpPr txBox="1"/>
            <p:nvPr/>
          </p:nvSpPr>
          <p:spPr>
            <a:xfrm>
              <a:off x="3755188" y="2491273"/>
              <a:ext cx="1624500" cy="2018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900"/>
                </a:spcBef>
                <a:spcAft>
                  <a:spcPts val="0"/>
                </a:spcAft>
                <a:buClr>
                  <a:srgbClr val="000000"/>
                </a:buClr>
                <a:buSzPts val="1100"/>
                <a:buFont typeface="Arial"/>
                <a:buNone/>
              </a:pPr>
              <a:r>
                <a:rPr lang="en" sz="1300" b="0" i="0" u="none" strike="noStrike" cap="none">
                  <a:solidFill>
                    <a:schemeClr val="dk1"/>
                  </a:solidFill>
                  <a:highlight>
                    <a:schemeClr val="lt1"/>
                  </a:highlight>
                  <a:latin typeface="Proxima Nova"/>
                  <a:ea typeface="Proxima Nova"/>
                  <a:cs typeface="Proxima Nova"/>
                  <a:sym typeface="Proxima Nova"/>
                </a:rPr>
                <a:t>Various factors are considered in decision making, and optimizing one objective may impact others, so a balance needs to be achieved with all of our objectives</a:t>
              </a:r>
              <a:endParaRPr sz="11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Roboto"/>
                <a:ea typeface="Roboto"/>
                <a:cs typeface="Roboto"/>
                <a:sym typeface="Roboto"/>
              </a:endParaRPr>
            </a:p>
          </p:txBody>
        </p:sp>
      </p:grpSp>
      <p:grpSp>
        <p:nvGrpSpPr>
          <p:cNvPr id="459" name="Google Shape;459;g22572951bbe_0_1397"/>
          <p:cNvGrpSpPr/>
          <p:nvPr/>
        </p:nvGrpSpPr>
        <p:grpSpPr>
          <a:xfrm>
            <a:off x="6937954" y="1519659"/>
            <a:ext cx="2083195" cy="3331560"/>
            <a:chOff x="6874025" y="1189775"/>
            <a:chExt cx="2064000" cy="3217966"/>
          </a:xfrm>
        </p:grpSpPr>
        <p:sp>
          <p:nvSpPr>
            <p:cNvPr id="460" name="Google Shape;460;g22572951bbe_0_1397"/>
            <p:cNvSpPr/>
            <p:nvPr/>
          </p:nvSpPr>
          <p:spPr>
            <a:xfrm>
              <a:off x="6874025" y="1189775"/>
              <a:ext cx="2064000" cy="669000"/>
            </a:xfrm>
            <a:prstGeom prst="chevron">
              <a:avLst>
                <a:gd name="adj" fmla="val 50000"/>
              </a:avLst>
            </a:prstGeom>
            <a:solidFill>
              <a:srgbClr val="0E945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Scalability</a:t>
              </a:r>
              <a:endParaRPr sz="1400" b="0" i="0" u="none" strike="noStrike" cap="none">
                <a:solidFill>
                  <a:srgbClr val="FFFFFF"/>
                </a:solidFill>
                <a:latin typeface="Roboto"/>
                <a:ea typeface="Roboto"/>
                <a:cs typeface="Roboto"/>
                <a:sym typeface="Roboto"/>
              </a:endParaRPr>
            </a:p>
          </p:txBody>
        </p:sp>
        <p:sp>
          <p:nvSpPr>
            <p:cNvPr id="461" name="Google Shape;461;g22572951bbe_0_1397"/>
            <p:cNvSpPr txBox="1"/>
            <p:nvPr/>
          </p:nvSpPr>
          <p:spPr>
            <a:xfrm>
              <a:off x="7183840" y="2480841"/>
              <a:ext cx="1624500" cy="19269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100"/>
                <a:buFont typeface="Arial"/>
                <a:buNone/>
              </a:pPr>
              <a:r>
                <a:rPr lang="en" sz="1300" b="0" i="0" u="none" strike="noStrike" cap="none">
                  <a:solidFill>
                    <a:schemeClr val="dk1"/>
                  </a:solidFill>
                  <a:highlight>
                    <a:schemeClr val="lt1"/>
                  </a:highlight>
                  <a:latin typeface="Proxima Nova"/>
                  <a:ea typeface="Proxima Nova"/>
                  <a:cs typeface="Proxima Nova"/>
                  <a:sym typeface="Proxima Nova"/>
                </a:rPr>
                <a:t>MOLP can scale up to large-scale EV charging networks and handle the coordination of multiple charging stations and EVs</a:t>
              </a:r>
              <a:endParaRPr sz="1100" b="0" i="0" u="none" strike="noStrike" cap="none">
                <a:solidFill>
                  <a:srgbClr val="000000"/>
                </a:solidFill>
                <a:latin typeface="Roboto"/>
                <a:ea typeface="Roboto"/>
                <a:cs typeface="Roboto"/>
                <a:sym typeface="Roboto"/>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Roboto"/>
                <a:ea typeface="Roboto"/>
                <a:cs typeface="Roboto"/>
                <a:sym typeface="Roboto"/>
              </a:endParaRPr>
            </a:p>
          </p:txBody>
        </p:sp>
      </p:grpSp>
      <p:grpSp>
        <p:nvGrpSpPr>
          <p:cNvPr id="462" name="Google Shape;462;g22572951bbe_0_1397"/>
          <p:cNvGrpSpPr/>
          <p:nvPr/>
        </p:nvGrpSpPr>
        <p:grpSpPr>
          <a:xfrm>
            <a:off x="5243674" y="1519650"/>
            <a:ext cx="2167674" cy="3331449"/>
            <a:chOff x="5195358" y="1189766"/>
            <a:chExt cx="2147700" cy="3217859"/>
          </a:xfrm>
        </p:grpSpPr>
        <p:sp>
          <p:nvSpPr>
            <p:cNvPr id="463" name="Google Shape;463;g22572951bbe_0_1397"/>
            <p:cNvSpPr/>
            <p:nvPr/>
          </p:nvSpPr>
          <p:spPr>
            <a:xfrm>
              <a:off x="5195358" y="1189766"/>
              <a:ext cx="2147700" cy="669000"/>
            </a:xfrm>
            <a:prstGeom prst="chevron">
              <a:avLst>
                <a:gd name="adj" fmla="val 50000"/>
              </a:avLst>
            </a:prstGeom>
            <a:solidFill>
              <a:srgbClr val="0C8148"/>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Roboto"/>
                  <a:ea typeface="Roboto"/>
                  <a:cs typeface="Roboto"/>
                  <a:sym typeface="Roboto"/>
                </a:rPr>
                <a:t>Personalization</a:t>
              </a:r>
              <a:endParaRPr sz="1400" b="0" i="0" u="none" strike="noStrike" cap="none">
                <a:solidFill>
                  <a:srgbClr val="FFFFFF"/>
                </a:solidFill>
                <a:latin typeface="Roboto"/>
                <a:ea typeface="Roboto"/>
                <a:cs typeface="Roboto"/>
                <a:sym typeface="Roboto"/>
              </a:endParaRPr>
            </a:p>
          </p:txBody>
        </p:sp>
        <p:sp>
          <p:nvSpPr>
            <p:cNvPr id="464" name="Google Shape;464;g22572951bbe_0_1397"/>
            <p:cNvSpPr txBox="1"/>
            <p:nvPr/>
          </p:nvSpPr>
          <p:spPr>
            <a:xfrm>
              <a:off x="5461657" y="2491225"/>
              <a:ext cx="1624500" cy="191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900"/>
                </a:spcBef>
                <a:spcAft>
                  <a:spcPts val="0"/>
                </a:spcAft>
                <a:buClr>
                  <a:srgbClr val="000000"/>
                </a:buClr>
                <a:buSzPts val="1100"/>
                <a:buFont typeface="Arial"/>
                <a:buNone/>
              </a:pPr>
              <a:r>
                <a:rPr lang="en" sz="1300" b="0" i="0" u="none" strike="noStrike" cap="none">
                  <a:solidFill>
                    <a:schemeClr val="dk1"/>
                  </a:solidFill>
                  <a:highlight>
                    <a:schemeClr val="lt1"/>
                  </a:highlight>
                  <a:latin typeface="Proxima Nova"/>
                  <a:ea typeface="Proxima Nova"/>
                  <a:cs typeface="Proxima Nova"/>
                  <a:sym typeface="Proxima Nova"/>
                </a:rPr>
                <a:t> MOLP models can personalize the charging schedule based on individual EV’s charging window and power demand</a:t>
              </a:r>
              <a:endParaRPr sz="1100" b="0" i="0" u="none" strike="noStrike" cap="none">
                <a:solidFill>
                  <a:srgbClr val="000000"/>
                </a:solidFill>
                <a:latin typeface="Roboto"/>
                <a:ea typeface="Roboto"/>
                <a:cs typeface="Roboto"/>
                <a:sym typeface="Roboto"/>
              </a:endParaRPr>
            </a:p>
          </p:txBody>
        </p:sp>
      </p:grpSp>
      <p:sp>
        <p:nvSpPr>
          <p:cNvPr id="465" name="Google Shape;465;g22572951bbe_0_1397"/>
          <p:cNvSpPr txBox="1"/>
          <p:nvPr/>
        </p:nvSpPr>
        <p:spPr>
          <a:xfrm>
            <a:off x="0" y="1123975"/>
            <a:ext cx="9079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900"/>
              </a:spcBef>
              <a:spcAft>
                <a:spcPts val="0"/>
              </a:spcAft>
              <a:buClr>
                <a:srgbClr val="000000"/>
              </a:buClr>
              <a:buSzPts val="1500"/>
              <a:buFont typeface="Arial"/>
              <a:buNone/>
            </a:pPr>
            <a:r>
              <a:rPr lang="en" sz="1300" b="1" i="0" u="none" strike="noStrike" cap="none">
                <a:solidFill>
                  <a:schemeClr val="dk1"/>
                </a:solidFill>
                <a:latin typeface="Times New Roman"/>
                <a:ea typeface="Times New Roman"/>
                <a:cs typeface="Times New Roman"/>
                <a:sym typeface="Times New Roman"/>
              </a:rPr>
              <a:t>The following characteristics of the problem make multi-objective linear programming(MOLP) a promising solution:</a:t>
            </a:r>
            <a:endParaRPr sz="1300" b="1" i="0" u="none" strike="noStrike" cap="none">
              <a:solidFill>
                <a:schemeClr val="dk1"/>
              </a:solidFill>
              <a:latin typeface="Times New Roman"/>
              <a:ea typeface="Times New Roman"/>
              <a:cs typeface="Times New Roman"/>
              <a:sym typeface="Times New Roman"/>
            </a:endParaRPr>
          </a:p>
        </p:txBody>
      </p:sp>
      <p:sp>
        <p:nvSpPr>
          <p:cNvPr id="466" name="Google Shape;466;g22572951bbe_0_1397"/>
          <p:cNvSpPr/>
          <p:nvPr/>
        </p:nvSpPr>
        <p:spPr>
          <a:xfrm rot="5400000">
            <a:off x="820900" y="2465700"/>
            <a:ext cx="593400" cy="20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g22572951bbe_0_1397"/>
          <p:cNvSpPr/>
          <p:nvPr/>
        </p:nvSpPr>
        <p:spPr>
          <a:xfrm rot="5400000">
            <a:off x="7677450" y="2471100"/>
            <a:ext cx="604200" cy="20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g22572951bbe_0_1397"/>
          <p:cNvSpPr/>
          <p:nvPr/>
        </p:nvSpPr>
        <p:spPr>
          <a:xfrm rot="5400000">
            <a:off x="5998550" y="2497950"/>
            <a:ext cx="657900" cy="20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g22572951bbe_0_1397"/>
          <p:cNvSpPr/>
          <p:nvPr/>
        </p:nvSpPr>
        <p:spPr>
          <a:xfrm rot="5400000">
            <a:off x="4278400" y="2481750"/>
            <a:ext cx="625500" cy="20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g22572951bbe_0_1397"/>
          <p:cNvSpPr/>
          <p:nvPr/>
        </p:nvSpPr>
        <p:spPr>
          <a:xfrm rot="5400000">
            <a:off x="2584975" y="2476350"/>
            <a:ext cx="614700" cy="209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g2624b0ce615_0_0"/>
          <p:cNvSpPr txBox="1">
            <a:spLocks noGrp="1"/>
          </p:cNvSpPr>
          <p:nvPr>
            <p:ph type="title"/>
          </p:nvPr>
        </p:nvSpPr>
        <p:spPr>
          <a:xfrm>
            <a:off x="1900525" y="365125"/>
            <a:ext cx="60345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latin typeface="Roboto Serif"/>
                <a:ea typeface="Roboto Serif"/>
                <a:cs typeface="Roboto Serif"/>
                <a:sym typeface="Roboto Serif"/>
              </a:rPr>
              <a:t>Literature Review Summary - LP</a:t>
            </a:r>
            <a:endParaRPr b="1"/>
          </a:p>
        </p:txBody>
      </p:sp>
      <p:sp>
        <p:nvSpPr>
          <p:cNvPr id="476" name="Google Shape;476;g2624b0ce615_0_0"/>
          <p:cNvSpPr txBox="1">
            <a:spLocks noGrp="1"/>
          </p:cNvSpPr>
          <p:nvPr>
            <p:ph type="body" idx="1"/>
          </p:nvPr>
        </p:nvSpPr>
        <p:spPr>
          <a:xfrm>
            <a:off x="311700" y="1041100"/>
            <a:ext cx="5577600" cy="3805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fontScale="92500" lnSpcReduction="20000"/>
          </a:bodyPr>
          <a:lstStyle/>
          <a:p>
            <a:pPr marL="0" marR="0" lvl="0" indent="0" algn="l" rtl="0">
              <a:lnSpc>
                <a:spcPct val="115000"/>
              </a:lnSpc>
              <a:spcBef>
                <a:spcPts val="0"/>
              </a:spcBef>
              <a:spcAft>
                <a:spcPts val="0"/>
              </a:spcAft>
              <a:buSzPct val="128571"/>
              <a:buNone/>
            </a:pPr>
            <a:r>
              <a:rPr lang="en" sz="1400">
                <a:solidFill>
                  <a:schemeClr val="dk1"/>
                </a:solidFill>
                <a:highlight>
                  <a:schemeClr val="lt1"/>
                </a:highlight>
                <a:latin typeface="Times New Roman"/>
                <a:ea typeface="Times New Roman"/>
                <a:cs typeface="Times New Roman"/>
                <a:sym typeface="Times New Roman"/>
              </a:rPr>
              <a:t>Singh, H. K., Ray, T., Rana, J., Limmer, S., Rodemann, T., &amp; Olhofer, M. (2022). Investigating the Use of Linear Programming and Evolutionary Algorithms for Multi-Objective Electric Vehicle Charging Problem. IEEE Access, 10, 115322–115337. https://doi.org/10.1109/access.2022.3218058</a:t>
            </a:r>
            <a:endParaRPr sz="1400">
              <a:solidFill>
                <a:schemeClr val="dk1"/>
              </a:solidFill>
              <a:highlight>
                <a:schemeClr val="lt1"/>
              </a:highlight>
              <a:latin typeface="Times New Roman"/>
              <a:ea typeface="Times New Roman"/>
              <a:cs typeface="Times New Roman"/>
              <a:sym typeface="Times New Roman"/>
            </a:endParaRPr>
          </a:p>
          <a:p>
            <a:pPr marL="457200" lvl="0" indent="-310832" algn="l" rtl="0">
              <a:lnSpc>
                <a:spcPct val="150000"/>
              </a:lnSpc>
              <a:spcBef>
                <a:spcPts val="0"/>
              </a:spcBef>
              <a:spcAft>
                <a:spcPts val="0"/>
              </a:spcAft>
              <a:buClr>
                <a:schemeClr val="dk1"/>
              </a:buClr>
              <a:buSzPct val="100000"/>
              <a:buFont typeface="Courier New"/>
              <a:buChar char="o"/>
            </a:pPr>
            <a:r>
              <a:rPr lang="en" sz="1400">
                <a:solidFill>
                  <a:schemeClr val="dk1"/>
                </a:solidFill>
                <a:highlight>
                  <a:schemeClr val="lt1"/>
                </a:highlight>
                <a:latin typeface="Times New Roman"/>
                <a:ea typeface="Times New Roman"/>
                <a:cs typeface="Times New Roman"/>
                <a:sym typeface="Times New Roman"/>
              </a:rPr>
              <a:t>Article Proposal: Examined efficient EV charging scheduling, comparing evolutionary algorithms (EAs) and mixed-integer linear programming (MILP) for optimizing costs and grid peak power.</a:t>
            </a:r>
            <a:endParaRPr sz="1400">
              <a:solidFill>
                <a:schemeClr val="dk1"/>
              </a:solidFill>
              <a:highlight>
                <a:schemeClr val="lt1"/>
              </a:highlight>
              <a:latin typeface="Times New Roman"/>
              <a:ea typeface="Times New Roman"/>
              <a:cs typeface="Times New Roman"/>
              <a:sym typeface="Times New Roman"/>
            </a:endParaRPr>
          </a:p>
          <a:p>
            <a:pPr marL="457200" lvl="0" indent="-310832" algn="l" rtl="0">
              <a:lnSpc>
                <a:spcPct val="150000"/>
              </a:lnSpc>
              <a:spcBef>
                <a:spcPts val="0"/>
              </a:spcBef>
              <a:spcAft>
                <a:spcPts val="0"/>
              </a:spcAft>
              <a:buClr>
                <a:schemeClr val="dk1"/>
              </a:buClr>
              <a:buSzPct val="100000"/>
              <a:buFont typeface="Courier New"/>
              <a:buChar char="o"/>
            </a:pPr>
            <a:r>
              <a:rPr lang="en" sz="1400">
                <a:solidFill>
                  <a:schemeClr val="dk1"/>
                </a:solidFill>
                <a:highlight>
                  <a:schemeClr val="lt1"/>
                </a:highlight>
                <a:latin typeface="Times New Roman"/>
                <a:ea typeface="Times New Roman"/>
                <a:cs typeface="Times New Roman"/>
                <a:sym typeface="Times New Roman"/>
              </a:rPr>
              <a:t>Overview: Detailed MILP formulation for EV charging, focusing on charging/discharging patterns and peak power management. Compared with EAs for handling multiple objectives like cost and power efficiency.</a:t>
            </a:r>
            <a:endParaRPr sz="1400">
              <a:solidFill>
                <a:schemeClr val="dk1"/>
              </a:solidFill>
              <a:highlight>
                <a:schemeClr val="lt1"/>
              </a:highlight>
              <a:latin typeface="Times New Roman"/>
              <a:ea typeface="Times New Roman"/>
              <a:cs typeface="Times New Roman"/>
              <a:sym typeface="Times New Roman"/>
            </a:endParaRPr>
          </a:p>
          <a:p>
            <a:pPr marL="457200" lvl="0" indent="-310832" algn="l" rtl="0">
              <a:lnSpc>
                <a:spcPct val="150000"/>
              </a:lnSpc>
              <a:spcBef>
                <a:spcPts val="0"/>
              </a:spcBef>
              <a:spcAft>
                <a:spcPts val="0"/>
              </a:spcAft>
              <a:buClr>
                <a:schemeClr val="dk1"/>
              </a:buClr>
              <a:buSzPct val="100000"/>
              <a:buFont typeface="Courier New"/>
              <a:buChar char="o"/>
            </a:pPr>
            <a:r>
              <a:rPr lang="en" sz="1400">
                <a:solidFill>
                  <a:schemeClr val="dk1"/>
                </a:solidFill>
                <a:highlight>
                  <a:schemeClr val="lt1"/>
                </a:highlight>
                <a:latin typeface="Times New Roman"/>
                <a:ea typeface="Times New Roman"/>
                <a:cs typeface="Times New Roman"/>
                <a:sym typeface="Times New Roman"/>
              </a:rPr>
              <a:t>Conclusion: Through numerical experiments, evaluated EAs and MILP effectiveness in multi-objective optimization. Used metrics like hypervolume and inverted generational distance to assess solution quality and applicability for EV charging problems.</a:t>
            </a:r>
            <a:endParaRPr sz="1400">
              <a:solidFill>
                <a:schemeClr val="dk1"/>
              </a:solidFill>
              <a:highlight>
                <a:schemeClr val="lt1"/>
              </a:highlight>
              <a:latin typeface="Times New Roman"/>
              <a:ea typeface="Times New Roman"/>
              <a:cs typeface="Times New Roman"/>
              <a:sym typeface="Times New Roman"/>
            </a:endParaRPr>
          </a:p>
          <a:p>
            <a:pPr marL="0" lvl="0" indent="0" algn="l" rtl="0">
              <a:lnSpc>
                <a:spcPct val="150000"/>
              </a:lnSpc>
              <a:spcBef>
                <a:spcPts val="0"/>
              </a:spcBef>
              <a:spcAft>
                <a:spcPts val="0"/>
              </a:spcAft>
              <a:buSzPct val="138996"/>
              <a:buNone/>
            </a:pPr>
            <a:endParaRPr sz="1400">
              <a:solidFill>
                <a:schemeClr val="dk1"/>
              </a:solidFill>
              <a:highlight>
                <a:schemeClr val="lt1"/>
              </a:highlight>
              <a:latin typeface="Times New Roman"/>
              <a:ea typeface="Times New Roman"/>
              <a:cs typeface="Times New Roman"/>
              <a:sym typeface="Times New Roman"/>
            </a:endParaRPr>
          </a:p>
        </p:txBody>
      </p:sp>
      <p:pic>
        <p:nvPicPr>
          <p:cNvPr id="477" name="Google Shape;477;g2624b0ce615_0_0"/>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478" name="Google Shape;478;g2624b0ce61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29</a:t>
            </a:fld>
            <a:endParaRPr/>
          </a:p>
        </p:txBody>
      </p:sp>
      <p:pic>
        <p:nvPicPr>
          <p:cNvPr id="479" name="Google Shape;479;g2624b0ce615_0_0"/>
          <p:cNvPicPr preferRelativeResize="0"/>
          <p:nvPr/>
        </p:nvPicPr>
        <p:blipFill rotWithShape="1">
          <a:blip r:embed="rId4">
            <a:alphaModFix/>
          </a:blip>
          <a:srcRect/>
          <a:stretch/>
        </p:blipFill>
        <p:spPr>
          <a:xfrm>
            <a:off x="6271225" y="1041100"/>
            <a:ext cx="2560350" cy="1462025"/>
          </a:xfrm>
          <a:prstGeom prst="rect">
            <a:avLst/>
          </a:prstGeom>
          <a:noFill/>
          <a:ln>
            <a:noFill/>
          </a:ln>
        </p:spPr>
      </p:pic>
      <p:pic>
        <p:nvPicPr>
          <p:cNvPr id="480" name="Google Shape;480;g2624b0ce615_0_0"/>
          <p:cNvPicPr preferRelativeResize="0"/>
          <p:nvPr/>
        </p:nvPicPr>
        <p:blipFill rotWithShape="1">
          <a:blip r:embed="rId5">
            <a:alphaModFix/>
          </a:blip>
          <a:srcRect/>
          <a:stretch/>
        </p:blipFill>
        <p:spPr>
          <a:xfrm>
            <a:off x="6271225" y="2616619"/>
            <a:ext cx="2560350" cy="204660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g21d32927998_3_1"/>
          <p:cNvSpPr txBox="1"/>
          <p:nvPr/>
        </p:nvSpPr>
        <p:spPr>
          <a:xfrm>
            <a:off x="305175" y="709225"/>
            <a:ext cx="8488500" cy="41250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500"/>
              <a:buFont typeface="Arial"/>
              <a:buNone/>
            </a:pPr>
            <a:r>
              <a:rPr lang="en" sz="1400" b="1" i="0" u="none" strike="noStrike" cap="none">
                <a:solidFill>
                  <a:schemeClr val="dk1"/>
                </a:solidFill>
                <a:latin typeface="Proxima Nova"/>
                <a:ea typeface="Proxima Nova"/>
                <a:cs typeface="Proxima Nova"/>
                <a:sym typeface="Proxima Nova"/>
              </a:rPr>
              <a:t>Rapid growth of electric vehicles (EVs) is putting a strain on the power grids and charging systems</a:t>
            </a:r>
            <a:r>
              <a:rPr lang="en" sz="1400" b="0" i="0" u="none" strike="noStrike" cap="none">
                <a:solidFill>
                  <a:schemeClr val="dk1"/>
                </a:solidFill>
                <a:latin typeface="Proxima Nova"/>
                <a:ea typeface="Proxima Nova"/>
                <a:cs typeface="Proxima Nova"/>
                <a:sym typeface="Proxima Nova"/>
              </a:rPr>
              <a:t>, with expected net peak power demand to </a:t>
            </a:r>
            <a:r>
              <a:rPr lang="en" sz="1400" b="1" i="0" u="none" strike="noStrike" cap="none">
                <a:solidFill>
                  <a:schemeClr val="dk1"/>
                </a:solidFill>
                <a:latin typeface="Proxima Nova"/>
                <a:ea typeface="Proxima Nova"/>
                <a:cs typeface="Proxima Nova"/>
                <a:sym typeface="Proxima Nova"/>
              </a:rPr>
              <a:t>increase by 50%</a:t>
            </a:r>
            <a:r>
              <a:rPr lang="en" sz="1400" b="1" i="0" u="sng" strike="noStrike" cap="none" baseline="30000">
                <a:solidFill>
                  <a:schemeClr val="accent5"/>
                </a:solidFill>
                <a:latin typeface="Proxima Nova"/>
                <a:ea typeface="Proxima Nova"/>
                <a:cs typeface="Proxima Nova"/>
                <a:sym typeface="Proxima Nova"/>
                <a:hlinkClick r:id="rId3" action="ppaction://hlinksldjump">
                  <a:extLst>
                    <a:ext uri="{A12FA001-AC4F-418D-AE19-62706E023703}">
                      <ahyp:hlinkClr xmlns:ahyp="http://schemas.microsoft.com/office/drawing/2018/hyperlinkcolor" val="tx"/>
                    </a:ext>
                  </a:extLst>
                </a:hlinkClick>
              </a:rPr>
              <a:t>1</a:t>
            </a:r>
            <a:r>
              <a:rPr lang="en" sz="1400" b="1" i="0" u="none" strike="noStrike" cap="none">
                <a:solidFill>
                  <a:schemeClr val="dk1"/>
                </a:solidFill>
                <a:latin typeface="Proxima Nova"/>
                <a:ea typeface="Proxima Nova"/>
                <a:cs typeface="Proxima Nova"/>
                <a:sym typeface="Proxima Nova"/>
              </a:rPr>
              <a:t> by 2035</a:t>
            </a:r>
            <a:r>
              <a:rPr lang="en" sz="1400" b="0" i="0" u="none" strike="noStrike" cap="none">
                <a:solidFill>
                  <a:schemeClr val="dk1"/>
                </a:solidFill>
                <a:latin typeface="Proxima Nova"/>
                <a:ea typeface="Proxima Nova"/>
                <a:cs typeface="Proxima Nova"/>
                <a:sym typeface="Proxima Nova"/>
              </a:rPr>
              <a:t>. This may lead to:</a:t>
            </a:r>
            <a:endParaRPr sz="1400" b="0" i="0" u="none" strike="noStrike" cap="none">
              <a:solidFill>
                <a:srgbClr val="000000"/>
              </a:solidFill>
              <a:latin typeface="Proxima Nova"/>
              <a:ea typeface="Proxima Nova"/>
              <a:cs typeface="Proxima Nova"/>
              <a:sym typeface="Proxima Nova"/>
            </a:endParaRPr>
          </a:p>
          <a:p>
            <a:pPr marL="285750" marR="0" lvl="0" indent="-279400" algn="l" rtl="0">
              <a:lnSpc>
                <a:spcPct val="150000"/>
              </a:lnSpc>
              <a:spcBef>
                <a:spcPts val="600"/>
              </a:spcBef>
              <a:spcAft>
                <a:spcPts val="0"/>
              </a:spcAft>
              <a:buClr>
                <a:srgbClr val="000000"/>
              </a:buClr>
              <a:buSzPts val="1400"/>
              <a:buFont typeface="Courier New"/>
              <a:buChar char="o"/>
            </a:pPr>
            <a:r>
              <a:rPr lang="en" sz="1400" b="1" i="0" u="none" strike="noStrike" cap="none">
                <a:solidFill>
                  <a:schemeClr val="dk1"/>
                </a:solidFill>
                <a:latin typeface="Proxima Nova"/>
                <a:ea typeface="Proxima Nova"/>
                <a:cs typeface="Proxima Nova"/>
                <a:sym typeface="Proxima Nova"/>
              </a:rPr>
              <a:t>Electricity equipment failure </a:t>
            </a:r>
            <a:r>
              <a:rPr lang="en" sz="1400" b="0" i="0" u="sng" strike="noStrike" cap="none" baseline="30000">
                <a:solidFill>
                  <a:schemeClr val="hlink"/>
                </a:solidFill>
                <a:latin typeface="Proxima Nova"/>
                <a:ea typeface="Proxima Nova"/>
                <a:cs typeface="Proxima Nova"/>
                <a:sym typeface="Proxima Nova"/>
                <a:hlinkClick r:id="rId3" action="ppaction://hlinksldjump"/>
              </a:rPr>
              <a:t>1</a:t>
            </a:r>
            <a:endParaRPr sz="1400" b="0" i="0" u="none" strike="noStrike" cap="none" baseline="30000">
              <a:solidFill>
                <a:srgbClr val="000000"/>
              </a:solidFill>
              <a:latin typeface="Proxima Nova"/>
              <a:ea typeface="Proxima Nova"/>
              <a:cs typeface="Proxima Nova"/>
              <a:sym typeface="Proxima Nova"/>
            </a:endParaRPr>
          </a:p>
          <a:p>
            <a:pPr marL="914400" marR="0" lvl="1" indent="-317500" algn="l" rtl="0">
              <a:lnSpc>
                <a:spcPct val="150000"/>
              </a:lnSpc>
              <a:spcBef>
                <a:spcPts val="600"/>
              </a:spcBef>
              <a:spcAft>
                <a:spcPts val="0"/>
              </a:spcAft>
              <a:buClr>
                <a:srgbClr val="000000"/>
              </a:buClr>
              <a:buSzPts val="1400"/>
              <a:buFont typeface="Proxima Nova"/>
              <a:buChar char="○"/>
            </a:pPr>
            <a:r>
              <a:rPr lang="en" sz="1400" b="0" i="0" u="none" strike="noStrike" cap="none">
                <a:solidFill>
                  <a:schemeClr val="dk1"/>
                </a:solidFill>
                <a:latin typeface="Proxima Nova"/>
                <a:ea typeface="Proxima Nova"/>
                <a:cs typeface="Proxima Nova"/>
                <a:sym typeface="Proxima Nova"/>
              </a:rPr>
              <a:t>As the electricity grid may not be equipped to sustain 40% of this projected EV adoption</a:t>
            </a:r>
            <a:r>
              <a:rPr lang="en" sz="1400" b="0" i="0" u="sng" strike="noStrike" cap="none" baseline="30000">
                <a:solidFill>
                  <a:schemeClr val="accent5"/>
                </a:solidFill>
                <a:latin typeface="Proxima Nova"/>
                <a:ea typeface="Proxima Nova"/>
                <a:cs typeface="Proxima Nova"/>
                <a:sym typeface="Proxima Nova"/>
                <a:hlinkClick r:id="rId3" action="ppaction://hlinksldjump">
                  <a:extLst>
                    <a:ext uri="{A12FA001-AC4F-418D-AE19-62706E023703}">
                      <ahyp:hlinkClr xmlns:ahyp="http://schemas.microsoft.com/office/drawing/2018/hyperlinkcolor" val="tx"/>
                    </a:ext>
                  </a:extLst>
                </a:hlinkClick>
              </a:rPr>
              <a:t>1</a:t>
            </a:r>
            <a:endParaRPr sz="1400" b="0" i="0" u="none" strike="noStrike" cap="none" baseline="30000">
              <a:solidFill>
                <a:srgbClr val="000000"/>
              </a:solidFill>
              <a:latin typeface="Proxima Nova"/>
              <a:ea typeface="Proxima Nova"/>
              <a:cs typeface="Proxima Nova"/>
              <a:sym typeface="Proxima Nova"/>
            </a:endParaRPr>
          </a:p>
          <a:p>
            <a:pPr marL="285750" marR="0" lvl="0" indent="-279400" algn="l" rtl="0">
              <a:lnSpc>
                <a:spcPct val="150000"/>
              </a:lnSpc>
              <a:spcBef>
                <a:spcPts val="0"/>
              </a:spcBef>
              <a:spcAft>
                <a:spcPts val="0"/>
              </a:spcAft>
              <a:buClr>
                <a:srgbClr val="000000"/>
              </a:buClr>
              <a:buSzPts val="1400"/>
              <a:buFont typeface="Courier New"/>
              <a:buChar char="o"/>
            </a:pPr>
            <a:r>
              <a:rPr lang="en" sz="1400" b="1" i="0" u="none" strike="noStrike" cap="none">
                <a:solidFill>
                  <a:schemeClr val="dk1"/>
                </a:solidFill>
                <a:latin typeface="Proxima Nova"/>
                <a:ea typeface="Proxima Nova"/>
                <a:cs typeface="Proxima Nova"/>
                <a:sym typeface="Proxima Nova"/>
              </a:rPr>
              <a:t>Higher energy costs </a:t>
            </a:r>
            <a:r>
              <a:rPr lang="en" sz="1400" b="0" i="0" u="sng" strike="noStrike" cap="none" baseline="30000">
                <a:solidFill>
                  <a:schemeClr val="hlink"/>
                </a:solidFill>
                <a:latin typeface="Proxima Nova"/>
                <a:ea typeface="Proxima Nova"/>
                <a:cs typeface="Proxima Nova"/>
                <a:sym typeface="Proxima Nova"/>
                <a:hlinkClick r:id="rId3" action="ppaction://hlinksldjump"/>
              </a:rPr>
              <a:t>2</a:t>
            </a:r>
            <a:endParaRPr sz="1400" b="0" i="0" u="none" strike="noStrike" cap="none" baseline="30000">
              <a:solidFill>
                <a:schemeClr val="dk1"/>
              </a:solidFill>
              <a:latin typeface="Proxima Nova"/>
              <a:ea typeface="Proxima Nova"/>
              <a:cs typeface="Proxima Nova"/>
              <a:sym typeface="Proxima Nova"/>
            </a:endParaRPr>
          </a:p>
          <a:p>
            <a:pPr marL="914400" marR="0" lvl="1" indent="-317500" algn="l" rtl="0">
              <a:lnSpc>
                <a:spcPct val="150000"/>
              </a:lnSpc>
              <a:spcBef>
                <a:spcPts val="0"/>
              </a:spcBef>
              <a:spcAft>
                <a:spcPts val="0"/>
              </a:spcAft>
              <a:buClr>
                <a:schemeClr val="dk1"/>
              </a:buClr>
              <a:buSzPts val="1400"/>
              <a:buFont typeface="Proxima Nova"/>
              <a:buChar char="○"/>
            </a:pPr>
            <a:r>
              <a:rPr lang="en" sz="1400" b="0" i="0" u="none" strike="noStrike" cap="none">
                <a:solidFill>
                  <a:schemeClr val="dk1"/>
                </a:solidFill>
                <a:latin typeface="Proxima Nova"/>
                <a:ea typeface="Proxima Nova"/>
                <a:cs typeface="Proxima Nova"/>
                <a:sym typeface="Proxima Nova"/>
              </a:rPr>
              <a:t>Managing peak tariffs can reduce EV charging costs by upto 60%, </a:t>
            </a:r>
            <a:r>
              <a:rPr lang="en" sz="1400" b="0" i="0" u="none" strike="noStrike" cap="none">
                <a:solidFill>
                  <a:srgbClr val="1F1F1F"/>
                </a:solidFill>
                <a:highlight>
                  <a:srgbClr val="FFFFFF"/>
                </a:highlight>
                <a:latin typeface="Proxima Nova"/>
                <a:ea typeface="Proxima Nova"/>
                <a:cs typeface="Proxima Nova"/>
                <a:sym typeface="Proxima Nova"/>
              </a:rPr>
              <a:t>by shifting charging to off-peak hours</a:t>
            </a:r>
            <a:r>
              <a:rPr lang="en" sz="1400" b="0" i="0" u="sng" strike="noStrike" cap="none" baseline="30000">
                <a:solidFill>
                  <a:schemeClr val="accent5"/>
                </a:solidFill>
                <a:latin typeface="Proxima Nova"/>
                <a:ea typeface="Proxima Nova"/>
                <a:cs typeface="Proxima Nova"/>
                <a:sym typeface="Proxima Nova"/>
                <a:hlinkClick r:id="rId3" action="ppaction://hlinksldjump">
                  <a:extLst>
                    <a:ext uri="{A12FA001-AC4F-418D-AE19-62706E023703}">
                      <ahyp:hlinkClr xmlns:ahyp="http://schemas.microsoft.com/office/drawing/2018/hyperlinkcolor" val="tx"/>
                    </a:ext>
                  </a:extLst>
                </a:hlinkClick>
              </a:rPr>
              <a:t>2</a:t>
            </a:r>
            <a:endParaRPr sz="1400" b="0" i="0" u="none" strike="noStrike" cap="none" baseline="30000">
              <a:solidFill>
                <a:schemeClr val="dk1"/>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chemeClr val="dk1"/>
              </a:solidFill>
              <a:latin typeface="Proxima Nova"/>
              <a:ea typeface="Proxima Nova"/>
              <a:cs typeface="Proxima Nova"/>
              <a:sym typeface="Proxima Nova"/>
            </a:endParaRPr>
          </a:p>
          <a:p>
            <a:pPr marL="0" marR="0" lvl="0" indent="0" algn="l" rtl="0">
              <a:lnSpc>
                <a:spcPct val="150000"/>
              </a:lnSpc>
              <a:spcBef>
                <a:spcPts val="0"/>
              </a:spcBef>
              <a:spcAft>
                <a:spcPts val="0"/>
              </a:spcAft>
              <a:buClr>
                <a:srgbClr val="000000"/>
              </a:buClr>
              <a:buSzPts val="1500"/>
              <a:buFont typeface="Arial"/>
              <a:buNone/>
            </a:pPr>
            <a:endParaRPr sz="1500" b="1" i="0" u="none" strike="noStrike" cap="none">
              <a:solidFill>
                <a:schemeClr val="dk1"/>
              </a:solidFill>
              <a:latin typeface="Proxima Nova"/>
              <a:ea typeface="Proxima Nova"/>
              <a:cs typeface="Proxima Nova"/>
              <a:sym typeface="Proxima Nova"/>
            </a:endParaRPr>
          </a:p>
        </p:txBody>
      </p:sp>
      <p:pic>
        <p:nvPicPr>
          <p:cNvPr id="121" name="Google Shape;121;g21d32927998_3_1"/>
          <p:cNvPicPr preferRelativeResize="0"/>
          <p:nvPr/>
        </p:nvPicPr>
        <p:blipFill rotWithShape="1">
          <a:blip r:embed="rId4">
            <a:alphaModFix/>
          </a:blip>
          <a:srcRect/>
          <a:stretch/>
        </p:blipFill>
        <p:spPr>
          <a:xfrm>
            <a:off x="86625" y="78775"/>
            <a:ext cx="445425" cy="572700"/>
          </a:xfrm>
          <a:prstGeom prst="rect">
            <a:avLst/>
          </a:prstGeom>
          <a:noFill/>
          <a:ln>
            <a:noFill/>
          </a:ln>
        </p:spPr>
      </p:pic>
      <p:sp>
        <p:nvSpPr>
          <p:cNvPr id="122" name="Google Shape;122;g21d32927998_3_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3</a:t>
            </a:fld>
            <a:endParaRPr/>
          </a:p>
        </p:txBody>
      </p:sp>
      <p:pic>
        <p:nvPicPr>
          <p:cNvPr id="123" name="Google Shape;123;g21d32927998_3_1"/>
          <p:cNvPicPr preferRelativeResize="0"/>
          <p:nvPr/>
        </p:nvPicPr>
        <p:blipFill rotWithShape="1">
          <a:blip r:embed="rId5">
            <a:alphaModFix/>
          </a:blip>
          <a:srcRect/>
          <a:stretch/>
        </p:blipFill>
        <p:spPr>
          <a:xfrm>
            <a:off x="4862477" y="3249925"/>
            <a:ext cx="3116479" cy="1693199"/>
          </a:xfrm>
          <a:prstGeom prst="rect">
            <a:avLst/>
          </a:prstGeom>
          <a:noFill/>
          <a:ln>
            <a:noFill/>
          </a:ln>
        </p:spPr>
      </p:pic>
      <p:pic>
        <p:nvPicPr>
          <p:cNvPr id="124" name="Google Shape;124;g21d32927998_3_1"/>
          <p:cNvPicPr preferRelativeResize="0"/>
          <p:nvPr/>
        </p:nvPicPr>
        <p:blipFill rotWithShape="1">
          <a:blip r:embed="rId6">
            <a:alphaModFix amt="79000"/>
          </a:blip>
          <a:srcRect/>
          <a:stretch/>
        </p:blipFill>
        <p:spPr>
          <a:xfrm>
            <a:off x="1165050" y="3249925"/>
            <a:ext cx="3366668" cy="1693199"/>
          </a:xfrm>
          <a:prstGeom prst="rect">
            <a:avLst/>
          </a:prstGeom>
          <a:noFill/>
          <a:ln w="9525" cap="flat" cmpd="sng">
            <a:solidFill>
              <a:schemeClr val="dk2"/>
            </a:solidFill>
            <a:prstDash val="solid"/>
            <a:round/>
            <a:headEnd type="none" w="sm" len="sm"/>
            <a:tailEnd type="none" w="sm" len="sm"/>
          </a:ln>
        </p:spPr>
      </p:pic>
      <p:sp>
        <p:nvSpPr>
          <p:cNvPr id="125" name="Google Shape;125;g21d32927998_3_1"/>
          <p:cNvSpPr/>
          <p:nvPr/>
        </p:nvSpPr>
        <p:spPr>
          <a:xfrm rot="10800000">
            <a:off x="1227550" y="3640046"/>
            <a:ext cx="548700" cy="9846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1d32927998_3_1"/>
          <p:cNvSpPr txBox="1"/>
          <p:nvPr/>
        </p:nvSpPr>
        <p:spPr>
          <a:xfrm>
            <a:off x="1188100" y="3249925"/>
            <a:ext cx="627600" cy="169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Proxima Nova"/>
                <a:ea typeface="Proxima Nova"/>
                <a:cs typeface="Proxima Nova"/>
                <a:sym typeface="Proxima Nova"/>
              </a:rPr>
              <a:t>Cost</a:t>
            </a:r>
            <a:endParaRPr sz="1400" b="1" i="0" u="none" strike="noStrike" cap="none">
              <a:solidFill>
                <a:srgbClr val="000000"/>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Proxima Nova"/>
              <a:ea typeface="Proxima Nova"/>
              <a:cs typeface="Proxima Nova"/>
              <a:sym typeface="Proxima Nova"/>
            </a:endParaRPr>
          </a:p>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000000"/>
                </a:solidFill>
                <a:latin typeface="Proxima Nova"/>
                <a:ea typeface="Proxima Nova"/>
                <a:cs typeface="Proxima Nova"/>
                <a:sym typeface="Proxima Nova"/>
              </a:rPr>
              <a:t>60%</a:t>
            </a:r>
            <a:endParaRPr sz="1400" b="1" i="0" u="none" strike="noStrike" cap="none">
              <a:solidFill>
                <a:srgbClr val="000000"/>
              </a:solidFill>
              <a:latin typeface="Proxima Nova"/>
              <a:ea typeface="Proxima Nova"/>
              <a:cs typeface="Proxima Nova"/>
              <a:sym typeface="Proxima Nova"/>
            </a:endParaRPr>
          </a:p>
        </p:txBody>
      </p:sp>
      <p:sp>
        <p:nvSpPr>
          <p:cNvPr id="127" name="Google Shape;127;g21d32927998_3_1"/>
          <p:cNvSpPr txBox="1">
            <a:spLocks noGrp="1"/>
          </p:cNvSpPr>
          <p:nvPr>
            <p:ph type="title"/>
          </p:nvPr>
        </p:nvSpPr>
        <p:spPr>
          <a:xfrm>
            <a:off x="2654124" y="60325"/>
            <a:ext cx="38358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Our Problem</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2624b0ce615_0_9"/>
          <p:cNvSpPr txBox="1">
            <a:spLocks noGrp="1"/>
          </p:cNvSpPr>
          <p:nvPr>
            <p:ph type="title"/>
          </p:nvPr>
        </p:nvSpPr>
        <p:spPr>
          <a:xfrm>
            <a:off x="1900525" y="365125"/>
            <a:ext cx="60345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latin typeface="Roboto Serif"/>
                <a:ea typeface="Roboto Serif"/>
                <a:cs typeface="Roboto Serif"/>
                <a:sym typeface="Roboto Serif"/>
              </a:rPr>
              <a:t>Literature Review Summary - LP</a:t>
            </a:r>
            <a:endParaRPr b="1"/>
          </a:p>
        </p:txBody>
      </p:sp>
      <p:sp>
        <p:nvSpPr>
          <p:cNvPr id="486" name="Google Shape;486;g2624b0ce615_0_9"/>
          <p:cNvSpPr txBox="1">
            <a:spLocks noGrp="1"/>
          </p:cNvSpPr>
          <p:nvPr>
            <p:ph type="body" idx="1"/>
          </p:nvPr>
        </p:nvSpPr>
        <p:spPr>
          <a:xfrm>
            <a:off x="311700" y="1041100"/>
            <a:ext cx="5577600" cy="3805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800"/>
              <a:buNone/>
            </a:pPr>
            <a:r>
              <a:rPr lang="en" sz="1400">
                <a:solidFill>
                  <a:schemeClr val="dk1"/>
                </a:solidFill>
                <a:highlight>
                  <a:schemeClr val="lt1"/>
                </a:highlight>
                <a:latin typeface="Times New Roman"/>
                <a:ea typeface="Times New Roman"/>
                <a:cs typeface="Times New Roman"/>
                <a:sym typeface="Times New Roman"/>
              </a:rPr>
              <a:t>Rubino, L., Rubino, G., &amp; Esempio, R. (2023). Linear Programming-Based Power Management for a Multi-Feeder Ultra-Fast DC Charging Station. Energies, 16(1213). </a:t>
            </a:r>
            <a:r>
              <a:rPr lang="en" sz="1400">
                <a:solidFill>
                  <a:srgbClr val="000000"/>
                </a:solidFill>
                <a:latin typeface="Times New Roman"/>
                <a:ea typeface="Times New Roman"/>
                <a:cs typeface="Times New Roman"/>
                <a:sym typeface="Times New Roman"/>
              </a:rPr>
              <a:t>https://www.mdpi.com/1996-1073/16/3/1213 </a:t>
            </a:r>
            <a:endParaRPr sz="1400">
              <a:solidFill>
                <a:schemeClr val="dk1"/>
              </a:solidFill>
              <a:highlight>
                <a:schemeClr val="lt1"/>
              </a:highlight>
              <a:latin typeface="Times New Roman"/>
              <a:ea typeface="Times New Roman"/>
              <a:cs typeface="Times New Roman"/>
              <a:sym typeface="Times New Roman"/>
            </a:endParaRPr>
          </a:p>
          <a:p>
            <a:pPr marL="425450" lvl="0" indent="-285750" algn="l" rtl="0">
              <a:lnSpc>
                <a:spcPct val="150000"/>
              </a:lnSpc>
              <a:spcBef>
                <a:spcPts val="0"/>
              </a:spcBef>
              <a:spcAft>
                <a:spcPts val="0"/>
              </a:spcAft>
              <a:buClr>
                <a:schemeClr val="dk1"/>
              </a:buClr>
              <a:buSzPts val="1400"/>
              <a:buFont typeface="Courier New"/>
              <a:buChar char="o"/>
            </a:pPr>
            <a:r>
              <a:rPr lang="en" sz="1400">
                <a:solidFill>
                  <a:schemeClr val="dk1"/>
                </a:solidFill>
                <a:highlight>
                  <a:schemeClr val="lt1"/>
                </a:highlight>
                <a:latin typeface="Times New Roman"/>
                <a:ea typeface="Times New Roman"/>
                <a:cs typeface="Times New Roman"/>
                <a:sym typeface="Times New Roman"/>
              </a:rPr>
              <a:t>Authors proposed a linear programming method that optimizes charging efficiency in a simulated environment of Multi-feeder Ultra-fast Charging.</a:t>
            </a:r>
            <a:endParaRPr sz="1400">
              <a:solidFill>
                <a:schemeClr val="dk1"/>
              </a:solidFill>
            </a:endParaRPr>
          </a:p>
          <a:p>
            <a:pPr marL="425450" lvl="0" indent="-285750" algn="l" rtl="0">
              <a:lnSpc>
                <a:spcPct val="150000"/>
              </a:lnSpc>
              <a:spcBef>
                <a:spcPts val="0"/>
              </a:spcBef>
              <a:spcAft>
                <a:spcPts val="0"/>
              </a:spcAft>
              <a:buClr>
                <a:schemeClr val="dk1"/>
              </a:buClr>
              <a:buSzPts val="1400"/>
              <a:buFont typeface="Courier New"/>
              <a:buChar char="o"/>
            </a:pPr>
            <a:r>
              <a:rPr lang="en" sz="1400">
                <a:solidFill>
                  <a:schemeClr val="dk1"/>
                </a:solidFill>
                <a:highlight>
                  <a:schemeClr val="lt1"/>
                </a:highlight>
                <a:latin typeface="Times New Roman"/>
                <a:ea typeface="Times New Roman"/>
                <a:cs typeface="Times New Roman"/>
                <a:sym typeface="Times New Roman"/>
              </a:rPr>
              <a:t>Algorithm optimized the charging process by managing power flow and setting priorities for vehicles.</a:t>
            </a:r>
            <a:endParaRPr sz="1400">
              <a:solidFill>
                <a:schemeClr val="dk1"/>
              </a:solidFill>
            </a:endParaRPr>
          </a:p>
          <a:p>
            <a:pPr marL="425450" lvl="0" indent="-285750" algn="l" rtl="0">
              <a:lnSpc>
                <a:spcPct val="150000"/>
              </a:lnSpc>
              <a:spcBef>
                <a:spcPts val="0"/>
              </a:spcBef>
              <a:spcAft>
                <a:spcPts val="0"/>
              </a:spcAft>
              <a:buClr>
                <a:schemeClr val="dk1"/>
              </a:buClr>
              <a:buSzPts val="1400"/>
              <a:buFont typeface="Courier New"/>
              <a:buChar char="o"/>
            </a:pPr>
            <a:r>
              <a:rPr lang="en" sz="1400">
                <a:solidFill>
                  <a:schemeClr val="dk1"/>
                </a:solidFill>
                <a:highlight>
                  <a:schemeClr val="lt1"/>
                </a:highlight>
                <a:latin typeface="Times New Roman"/>
                <a:ea typeface="Times New Roman"/>
                <a:cs typeface="Times New Roman"/>
                <a:sym typeface="Times New Roman"/>
              </a:rPr>
              <a:t>The study concluded that the linear programming approach efficiently manages the power distribution without exceeding grid limit, offering a scalable and cost-effective solution for ultra-fast stations.</a:t>
            </a:r>
            <a:endParaRPr sz="1500">
              <a:solidFill>
                <a:srgbClr val="374151"/>
              </a:solidFill>
              <a:highlight>
                <a:srgbClr val="F7F7F8"/>
              </a:highlight>
              <a:latin typeface="Times New Roman"/>
              <a:ea typeface="Times New Roman"/>
              <a:cs typeface="Times New Roman"/>
              <a:sym typeface="Times New Roman"/>
            </a:endParaRPr>
          </a:p>
        </p:txBody>
      </p:sp>
      <p:pic>
        <p:nvPicPr>
          <p:cNvPr id="487" name="Google Shape;487;g2624b0ce615_0_9"/>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488" name="Google Shape;488;g2624b0ce615_0_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30</a:t>
            </a:fld>
            <a:endParaRPr/>
          </a:p>
        </p:txBody>
      </p:sp>
      <p:pic>
        <p:nvPicPr>
          <p:cNvPr id="489" name="Google Shape;489;g2624b0ce615_0_9"/>
          <p:cNvPicPr preferRelativeResize="0"/>
          <p:nvPr/>
        </p:nvPicPr>
        <p:blipFill rotWithShape="1">
          <a:blip r:embed="rId4">
            <a:alphaModFix/>
          </a:blip>
          <a:srcRect/>
          <a:stretch/>
        </p:blipFill>
        <p:spPr>
          <a:xfrm>
            <a:off x="6158500" y="3217100"/>
            <a:ext cx="2221925" cy="1792800"/>
          </a:xfrm>
          <a:prstGeom prst="rect">
            <a:avLst/>
          </a:prstGeom>
          <a:noFill/>
          <a:ln>
            <a:noFill/>
          </a:ln>
        </p:spPr>
      </p:pic>
      <p:pic>
        <p:nvPicPr>
          <p:cNvPr id="490" name="Google Shape;490;g2624b0ce615_0_9"/>
          <p:cNvPicPr preferRelativeResize="0"/>
          <p:nvPr/>
        </p:nvPicPr>
        <p:blipFill rotWithShape="1">
          <a:blip r:embed="rId5">
            <a:alphaModFix/>
          </a:blip>
          <a:srcRect/>
          <a:stretch/>
        </p:blipFill>
        <p:spPr>
          <a:xfrm>
            <a:off x="5923675" y="937824"/>
            <a:ext cx="2868647" cy="2279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g29f9290086d_3_1172"/>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133" name="Google Shape;133;g29f9290086d_3_1172"/>
          <p:cNvSpPr txBox="1">
            <a:spLocks noGrp="1"/>
          </p:cNvSpPr>
          <p:nvPr>
            <p:ph type="sldNum" idx="12"/>
          </p:nvPr>
        </p:nvSpPr>
        <p:spPr>
          <a:xfrm>
            <a:off x="8533881" y="4690393"/>
            <a:ext cx="532500" cy="3822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4</a:t>
            </a:fld>
            <a:endParaRPr/>
          </a:p>
        </p:txBody>
      </p:sp>
      <p:sp>
        <p:nvSpPr>
          <p:cNvPr id="134" name="Google Shape;134;g29f9290086d_3_1172"/>
          <p:cNvSpPr txBox="1">
            <a:spLocks noGrp="1"/>
          </p:cNvSpPr>
          <p:nvPr>
            <p:ph type="title"/>
          </p:nvPr>
        </p:nvSpPr>
        <p:spPr>
          <a:xfrm>
            <a:off x="2056650" y="346425"/>
            <a:ext cx="50307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What is ‘EV Charge Scheduling’?</a:t>
            </a:r>
            <a:endParaRPr b="1"/>
          </a:p>
        </p:txBody>
      </p:sp>
      <p:sp>
        <p:nvSpPr>
          <p:cNvPr id="135" name="Google Shape;135;g29f9290086d_3_1172"/>
          <p:cNvSpPr txBox="1"/>
          <p:nvPr/>
        </p:nvSpPr>
        <p:spPr>
          <a:xfrm>
            <a:off x="270900" y="967200"/>
            <a:ext cx="8602200" cy="15639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chemeClr val="dk1"/>
              </a:buClr>
              <a:buSzPts val="1600"/>
              <a:buFont typeface="Proxima Nova"/>
              <a:buChar char="●"/>
            </a:pPr>
            <a:r>
              <a:rPr lang="en" sz="1600" b="1" i="0" u="none" strike="noStrike" cap="none">
                <a:solidFill>
                  <a:schemeClr val="dk1"/>
                </a:solidFill>
                <a:latin typeface="Proxima Nova"/>
                <a:ea typeface="Proxima Nova"/>
                <a:cs typeface="Proxima Nova"/>
                <a:sym typeface="Proxima Nova"/>
              </a:rPr>
              <a:t>Optimizing</a:t>
            </a:r>
            <a:r>
              <a:rPr lang="en" sz="1600" b="0" i="0" u="none" strike="noStrike" cap="none">
                <a:solidFill>
                  <a:schemeClr val="dk1"/>
                </a:solidFill>
                <a:latin typeface="Proxima Nova"/>
                <a:ea typeface="Proxima Nova"/>
                <a:cs typeface="Proxima Nova"/>
                <a:sym typeface="Proxima Nova"/>
              </a:rPr>
              <a:t> </a:t>
            </a:r>
            <a:r>
              <a:rPr lang="en" sz="1600" b="1" i="0" u="none" strike="noStrike" cap="none">
                <a:solidFill>
                  <a:schemeClr val="dk1"/>
                </a:solidFill>
                <a:latin typeface="Proxima Nova"/>
                <a:ea typeface="Proxima Nova"/>
                <a:cs typeface="Proxima Nova"/>
                <a:sym typeface="Proxima Nova"/>
              </a:rPr>
              <a:t>schedules</a:t>
            </a:r>
            <a:r>
              <a:rPr lang="en" sz="1600" b="0" i="0" u="none" strike="noStrike" cap="none">
                <a:solidFill>
                  <a:schemeClr val="dk1"/>
                </a:solidFill>
                <a:latin typeface="Proxima Nova"/>
                <a:ea typeface="Proxima Nova"/>
                <a:cs typeface="Proxima Nova"/>
                <a:sym typeface="Proxima Nova"/>
              </a:rPr>
              <a:t> for charging Electric Vehicles that </a:t>
            </a:r>
            <a:r>
              <a:rPr lang="en" sz="1600" b="1" i="0" u="none" strike="noStrike" cap="none">
                <a:solidFill>
                  <a:schemeClr val="dk1"/>
                </a:solidFill>
                <a:latin typeface="Proxima Nova"/>
                <a:ea typeface="Proxima Nova"/>
                <a:cs typeface="Proxima Nova"/>
                <a:sym typeface="Proxima Nova"/>
              </a:rPr>
              <a:t>leverages user flexibility</a:t>
            </a:r>
            <a:r>
              <a:rPr lang="en" sz="1600" b="0" i="0" u="none" strike="noStrike" cap="none">
                <a:solidFill>
                  <a:schemeClr val="dk1"/>
                </a:solidFill>
                <a:latin typeface="Proxima Nova"/>
                <a:ea typeface="Proxima Nova"/>
                <a:cs typeface="Proxima Nova"/>
                <a:sym typeface="Proxima Nova"/>
              </a:rPr>
              <a:t> to achieve:</a:t>
            </a:r>
            <a:endParaRPr sz="1600" b="0" i="0" u="none" strike="noStrike" cap="none">
              <a:solidFill>
                <a:schemeClr val="dk1"/>
              </a:solidFill>
              <a:latin typeface="Proxima Nova"/>
              <a:ea typeface="Proxima Nova"/>
              <a:cs typeface="Proxima Nova"/>
              <a:sym typeface="Proxima Nova"/>
            </a:endParaRPr>
          </a:p>
          <a:p>
            <a:pPr marL="914400" marR="0" lvl="1" indent="-330200" algn="l" rtl="0">
              <a:lnSpc>
                <a:spcPct val="115000"/>
              </a:lnSpc>
              <a:spcBef>
                <a:spcPts val="0"/>
              </a:spcBef>
              <a:spcAft>
                <a:spcPts val="0"/>
              </a:spcAft>
              <a:buClr>
                <a:schemeClr val="dk1"/>
              </a:buClr>
              <a:buSzPts val="1600"/>
              <a:buFont typeface="Proxima Nova"/>
              <a:buChar char="○"/>
            </a:pPr>
            <a:r>
              <a:rPr lang="en" sz="1600" b="1" i="0" u="none" strike="noStrike" cap="none">
                <a:solidFill>
                  <a:schemeClr val="dk1"/>
                </a:solidFill>
                <a:latin typeface="Proxima Nova"/>
                <a:ea typeface="Proxima Nova"/>
                <a:cs typeface="Proxima Nova"/>
                <a:sym typeface="Proxima Nova"/>
              </a:rPr>
              <a:t>Improved electricity grid power management</a:t>
            </a:r>
            <a:endParaRPr sz="1600" b="1" i="0" u="none" strike="noStrike" cap="none">
              <a:solidFill>
                <a:schemeClr val="dk1"/>
              </a:solidFill>
              <a:latin typeface="Proxima Nova"/>
              <a:ea typeface="Proxima Nova"/>
              <a:cs typeface="Proxima Nova"/>
              <a:sym typeface="Proxima Nova"/>
            </a:endParaRPr>
          </a:p>
          <a:p>
            <a:pPr marL="914400" marR="0" lvl="1" indent="-330200" algn="l" rtl="0">
              <a:lnSpc>
                <a:spcPct val="115000"/>
              </a:lnSpc>
              <a:spcBef>
                <a:spcPts val="0"/>
              </a:spcBef>
              <a:spcAft>
                <a:spcPts val="0"/>
              </a:spcAft>
              <a:buClr>
                <a:schemeClr val="dk1"/>
              </a:buClr>
              <a:buSzPts val="1600"/>
              <a:buFont typeface="Proxima Nova"/>
              <a:buChar char="○"/>
            </a:pPr>
            <a:r>
              <a:rPr lang="en" sz="1600" b="1" i="0" u="none" strike="noStrike" cap="none">
                <a:solidFill>
                  <a:schemeClr val="dk1"/>
                </a:solidFill>
                <a:latin typeface="Proxima Nova"/>
                <a:ea typeface="Proxima Nova"/>
                <a:cs typeface="Proxima Nova"/>
                <a:sym typeface="Proxima Nova"/>
              </a:rPr>
              <a:t>Greater user satisfaction</a:t>
            </a:r>
            <a:endParaRPr sz="1600" b="1" i="0" u="none" strike="noStrike" cap="none">
              <a:solidFill>
                <a:schemeClr val="dk1"/>
              </a:solidFill>
              <a:latin typeface="Proxima Nova"/>
              <a:ea typeface="Proxima Nova"/>
              <a:cs typeface="Proxima Nova"/>
              <a:sym typeface="Proxima Nova"/>
            </a:endParaRPr>
          </a:p>
          <a:p>
            <a:pPr marL="0" marR="0" lvl="0" indent="0" algn="l" rtl="0">
              <a:lnSpc>
                <a:spcPct val="115000"/>
              </a:lnSpc>
              <a:spcBef>
                <a:spcPts val="0"/>
              </a:spcBef>
              <a:spcAft>
                <a:spcPts val="0"/>
              </a:spcAft>
              <a:buNone/>
            </a:pPr>
            <a:endParaRPr sz="1600" b="0" i="0" u="none" strike="noStrike" cap="none">
              <a:solidFill>
                <a:schemeClr val="dk1"/>
              </a:solidFill>
              <a:latin typeface="Proxima Nova"/>
              <a:ea typeface="Proxima Nova"/>
              <a:cs typeface="Proxima Nova"/>
              <a:sym typeface="Proxima Nova"/>
            </a:endParaRPr>
          </a:p>
        </p:txBody>
      </p:sp>
      <p:pic>
        <p:nvPicPr>
          <p:cNvPr id="136" name="Google Shape;136;g29f9290086d_3_1172"/>
          <p:cNvPicPr preferRelativeResize="0"/>
          <p:nvPr/>
        </p:nvPicPr>
        <p:blipFill rotWithShape="1">
          <a:blip r:embed="rId4">
            <a:alphaModFix/>
          </a:blip>
          <a:srcRect l="3896" t="26600" r="50792" b="11853"/>
          <a:stretch/>
        </p:blipFill>
        <p:spPr>
          <a:xfrm>
            <a:off x="2792105" y="2427900"/>
            <a:ext cx="4735370" cy="2086403"/>
          </a:xfrm>
          <a:prstGeom prst="rect">
            <a:avLst/>
          </a:prstGeom>
          <a:noFill/>
          <a:ln>
            <a:noFill/>
          </a:ln>
          <a:effectLst>
            <a:outerShdw blurRad="57150" dist="19050" dir="5400000" algn="bl" rotWithShape="0">
              <a:srgbClr val="000000">
                <a:alpha val="49803"/>
              </a:srgbClr>
            </a:outerShdw>
          </a:effectLst>
        </p:spPr>
      </p:pic>
      <p:sp>
        <p:nvSpPr>
          <p:cNvPr id="137" name="Google Shape;137;g29f9290086d_3_1172"/>
          <p:cNvSpPr txBox="1"/>
          <p:nvPr/>
        </p:nvSpPr>
        <p:spPr>
          <a:xfrm>
            <a:off x="4677475" y="4528697"/>
            <a:ext cx="1573500" cy="211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1" u="none" strike="noStrike" cap="none">
                <a:solidFill>
                  <a:schemeClr val="dk2"/>
                </a:solidFill>
                <a:latin typeface="Proxima Nova"/>
                <a:ea typeface="Proxima Nova"/>
                <a:cs typeface="Proxima Nova"/>
                <a:sym typeface="Proxima Nova"/>
              </a:rPr>
              <a:t>Time</a:t>
            </a:r>
            <a:endParaRPr sz="1800" b="0" i="1" u="none" strike="noStrike" cap="none">
              <a:solidFill>
                <a:schemeClr val="dk2"/>
              </a:solidFill>
              <a:latin typeface="Proxima Nova"/>
              <a:ea typeface="Proxima Nova"/>
              <a:cs typeface="Proxima Nova"/>
              <a:sym typeface="Proxima Nova"/>
            </a:endParaRPr>
          </a:p>
        </p:txBody>
      </p:sp>
      <p:sp>
        <p:nvSpPr>
          <p:cNvPr id="138" name="Google Shape;138;g29f9290086d_3_1172"/>
          <p:cNvSpPr txBox="1"/>
          <p:nvPr/>
        </p:nvSpPr>
        <p:spPr>
          <a:xfrm>
            <a:off x="779750" y="3181298"/>
            <a:ext cx="1837500" cy="934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1600"/>
              <a:buFont typeface="Arial"/>
              <a:buNone/>
            </a:pPr>
            <a:r>
              <a:rPr lang="en" sz="1600" b="0" i="1" u="none" strike="noStrike" cap="none">
                <a:solidFill>
                  <a:schemeClr val="dk2"/>
                </a:solidFill>
                <a:latin typeface="Proxima Nova"/>
                <a:ea typeface="Proxima Nova"/>
                <a:cs typeface="Proxima Nova"/>
                <a:sym typeface="Proxima Nova"/>
              </a:rPr>
              <a:t>Power</a:t>
            </a:r>
            <a:endParaRPr sz="1600" b="0" i="1" u="none" strike="noStrike" cap="none">
              <a:solidFill>
                <a:schemeClr val="dk2"/>
              </a:solidFill>
              <a:latin typeface="Proxima Nova"/>
              <a:ea typeface="Proxima Nova"/>
              <a:cs typeface="Proxima Nova"/>
              <a:sym typeface="Proxima Nova"/>
            </a:endParaRPr>
          </a:p>
          <a:p>
            <a:pPr marL="0" marR="0" lvl="0" indent="0" algn="r" rtl="0">
              <a:lnSpc>
                <a:spcPct val="100000"/>
              </a:lnSpc>
              <a:spcBef>
                <a:spcPts val="0"/>
              </a:spcBef>
              <a:spcAft>
                <a:spcPts val="0"/>
              </a:spcAft>
              <a:buClr>
                <a:srgbClr val="000000"/>
              </a:buClr>
              <a:buSzPts val="1600"/>
              <a:buFont typeface="Arial"/>
              <a:buNone/>
            </a:pPr>
            <a:r>
              <a:rPr lang="en" sz="1600" b="0" i="1" u="none" strike="noStrike" cap="none">
                <a:solidFill>
                  <a:schemeClr val="dk2"/>
                </a:solidFill>
                <a:latin typeface="Proxima Nova"/>
                <a:ea typeface="Proxima Nova"/>
                <a:cs typeface="Proxima Nova"/>
                <a:sym typeface="Proxima Nova"/>
              </a:rPr>
              <a:t>Consumption</a:t>
            </a:r>
            <a:endParaRPr sz="1600" b="0" i="1" u="none" strike="noStrike" cap="none">
              <a:solidFill>
                <a:schemeClr val="dk2"/>
              </a:solidFill>
              <a:latin typeface="Proxima Nova"/>
              <a:ea typeface="Proxima Nova"/>
              <a:cs typeface="Proxima Nova"/>
              <a:sym typeface="Proxima Nova"/>
            </a:endParaRPr>
          </a:p>
        </p:txBody>
      </p:sp>
      <p:sp>
        <p:nvSpPr>
          <p:cNvPr id="139" name="Google Shape;139;g29f9290086d_3_1172"/>
          <p:cNvSpPr/>
          <p:nvPr/>
        </p:nvSpPr>
        <p:spPr>
          <a:xfrm>
            <a:off x="2617100" y="2508880"/>
            <a:ext cx="140700" cy="19899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140" name="Google Shape;140;g29f9290086d_3_1172"/>
          <p:cNvSpPr/>
          <p:nvPr/>
        </p:nvSpPr>
        <p:spPr>
          <a:xfrm rot="5400000">
            <a:off x="5089293" y="2249297"/>
            <a:ext cx="140700" cy="4699500"/>
          </a:xfrm>
          <a:prstGeom prst="up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g21d32927998_4_1060"/>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146" name="Google Shape;146;g21d32927998_4_1060"/>
          <p:cNvSpPr txBox="1">
            <a:spLocks noGrp="1"/>
          </p:cNvSpPr>
          <p:nvPr>
            <p:ph type="sldNum" idx="12"/>
          </p:nvPr>
        </p:nvSpPr>
        <p:spPr>
          <a:xfrm>
            <a:off x="8595308" y="46273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5</a:t>
            </a:fld>
            <a:endParaRPr/>
          </a:p>
        </p:txBody>
      </p:sp>
      <p:grpSp>
        <p:nvGrpSpPr>
          <p:cNvPr id="147" name="Google Shape;147;g21d32927998_4_1060"/>
          <p:cNvGrpSpPr/>
          <p:nvPr/>
        </p:nvGrpSpPr>
        <p:grpSpPr>
          <a:xfrm>
            <a:off x="531952" y="972177"/>
            <a:ext cx="7934484" cy="708720"/>
            <a:chOff x="1593000" y="2322568"/>
            <a:chExt cx="5645712" cy="643472"/>
          </a:xfrm>
        </p:grpSpPr>
        <p:sp>
          <p:nvSpPr>
            <p:cNvPr id="148" name="Google Shape;148;g21d32927998_4_1060"/>
            <p:cNvSpPr/>
            <p:nvPr/>
          </p:nvSpPr>
          <p:spPr>
            <a:xfrm flipH="1">
              <a:off x="2283025" y="2322575"/>
              <a:ext cx="1844400" cy="642600"/>
            </a:xfrm>
            <a:prstGeom prst="rect">
              <a:avLst/>
            </a:prstGeom>
            <a:solidFill>
              <a:srgbClr val="0B714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Proxima Nova"/>
                <a:ea typeface="Proxima Nova"/>
                <a:cs typeface="Proxima Nova"/>
                <a:sym typeface="Proxima Nova"/>
              </a:endParaRPr>
            </a:p>
          </p:txBody>
        </p:sp>
        <p:sp>
          <p:nvSpPr>
            <p:cNvPr id="149" name="Google Shape;149;g21d32927998_4_1060"/>
            <p:cNvSpPr/>
            <p:nvPr/>
          </p:nvSpPr>
          <p:spPr>
            <a:xfrm rot="-5400000">
              <a:off x="4634580" y="361908"/>
              <a:ext cx="643369" cy="4564895"/>
            </a:xfrm>
            <a:prstGeom prst="flowChartOffpageConnector">
              <a:avLst/>
            </a:prstGeom>
            <a:solidFill>
              <a:srgbClr val="0B714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Proxima Nova"/>
                <a:ea typeface="Proxima Nova"/>
                <a:cs typeface="Proxima Nova"/>
                <a:sym typeface="Proxima Nova"/>
              </a:endParaRPr>
            </a:p>
          </p:txBody>
        </p:sp>
        <p:sp>
          <p:nvSpPr>
            <p:cNvPr id="150" name="Google Shape;150;g21d32927998_4_1060"/>
            <p:cNvSpPr/>
            <p:nvPr/>
          </p:nvSpPr>
          <p:spPr>
            <a:xfrm>
              <a:off x="2749904" y="2396405"/>
              <a:ext cx="3771600" cy="4959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200"/>
                <a:buFont typeface="Arial"/>
                <a:buNone/>
              </a:pPr>
              <a:r>
                <a:rPr lang="en" sz="1300">
                  <a:solidFill>
                    <a:schemeClr val="lt1"/>
                  </a:solidFill>
                  <a:latin typeface="Proxima Nova"/>
                  <a:ea typeface="Proxima Nova"/>
                  <a:cs typeface="Proxima Nova"/>
                  <a:sym typeface="Proxima Nova"/>
                </a:rPr>
                <a:t>Optimize Electric Vehicle charging schedules using Linear Programming</a:t>
              </a:r>
              <a:endParaRPr sz="1300">
                <a:solidFill>
                  <a:srgbClr val="FFFFFF"/>
                </a:solidFill>
                <a:latin typeface="Proxima Nova"/>
                <a:ea typeface="Proxima Nova"/>
                <a:cs typeface="Proxima Nova"/>
                <a:sym typeface="Proxima Nova"/>
              </a:endParaRPr>
            </a:p>
          </p:txBody>
        </p:sp>
        <p:sp>
          <p:nvSpPr>
            <p:cNvPr id="151" name="Google Shape;151;g21d32927998_4_1060"/>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607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Proxima Nova"/>
                <a:ea typeface="Proxima Nova"/>
                <a:cs typeface="Proxima Nova"/>
                <a:sym typeface="Proxima Nova"/>
              </a:endParaRPr>
            </a:p>
          </p:txBody>
        </p:sp>
        <p:sp>
          <p:nvSpPr>
            <p:cNvPr id="152" name="Google Shape;152;g21d32927998_4_1060"/>
            <p:cNvSpPr/>
            <p:nvPr/>
          </p:nvSpPr>
          <p:spPr>
            <a:xfrm>
              <a:off x="1593009" y="2322571"/>
              <a:ext cx="1068600" cy="642600"/>
            </a:xfrm>
            <a:prstGeom prst="rect">
              <a:avLst/>
            </a:prstGeom>
            <a:solidFill>
              <a:srgbClr val="0C8148"/>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700" b="0" i="0" u="none" strike="noStrike" cap="none">
                  <a:solidFill>
                    <a:srgbClr val="FFFFFF"/>
                  </a:solidFill>
                  <a:latin typeface="Proxima Nova"/>
                  <a:ea typeface="Proxima Nova"/>
                  <a:cs typeface="Proxima Nova"/>
                  <a:sym typeface="Proxima Nova"/>
                </a:rPr>
                <a:t>Goal 1</a:t>
              </a:r>
              <a:endParaRPr sz="2700" b="0" i="0" u="none" strike="noStrike" cap="none">
                <a:solidFill>
                  <a:srgbClr val="FFFFFF"/>
                </a:solidFill>
                <a:latin typeface="Proxima Nova"/>
                <a:ea typeface="Proxima Nova"/>
                <a:cs typeface="Proxima Nova"/>
                <a:sym typeface="Proxima Nova"/>
              </a:endParaRPr>
            </a:p>
          </p:txBody>
        </p:sp>
      </p:grpSp>
      <p:grpSp>
        <p:nvGrpSpPr>
          <p:cNvPr id="153" name="Google Shape;153;g21d32927998_4_1060"/>
          <p:cNvGrpSpPr/>
          <p:nvPr/>
        </p:nvGrpSpPr>
        <p:grpSpPr>
          <a:xfrm>
            <a:off x="912468" y="2800351"/>
            <a:ext cx="7508049" cy="518153"/>
            <a:chOff x="1593000" y="2322568"/>
            <a:chExt cx="5586762" cy="643348"/>
          </a:xfrm>
        </p:grpSpPr>
        <p:sp>
          <p:nvSpPr>
            <p:cNvPr id="154" name="Google Shape;154;g21d32927998_4_1060"/>
            <p:cNvSpPr/>
            <p:nvPr/>
          </p:nvSpPr>
          <p:spPr>
            <a:xfrm flipH="1">
              <a:off x="2283025" y="2322575"/>
              <a:ext cx="1844400" cy="642600"/>
            </a:xfrm>
            <a:prstGeom prst="rect">
              <a:avLst/>
            </a:prstGeom>
            <a:solidFill>
              <a:srgbClr val="0B714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Proxima Nova"/>
                <a:ea typeface="Proxima Nova"/>
                <a:cs typeface="Proxima Nova"/>
                <a:sym typeface="Proxima Nova"/>
              </a:endParaRPr>
            </a:p>
          </p:txBody>
        </p:sp>
        <p:sp>
          <p:nvSpPr>
            <p:cNvPr id="155" name="Google Shape;155;g21d32927998_4_1060"/>
            <p:cNvSpPr/>
            <p:nvPr/>
          </p:nvSpPr>
          <p:spPr>
            <a:xfrm rot="-5400000">
              <a:off x="4605116" y="391271"/>
              <a:ext cx="643346" cy="4505945"/>
            </a:xfrm>
            <a:prstGeom prst="flowChartOffpageConnector">
              <a:avLst/>
            </a:prstGeom>
            <a:solidFill>
              <a:srgbClr val="1B786E"/>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Proxima Nova"/>
                <a:ea typeface="Proxima Nova"/>
                <a:cs typeface="Proxima Nova"/>
                <a:sym typeface="Proxima Nova"/>
              </a:endParaRPr>
            </a:p>
          </p:txBody>
        </p:sp>
        <p:sp>
          <p:nvSpPr>
            <p:cNvPr id="156" name="Google Shape;156;g21d32927998_4_1060"/>
            <p:cNvSpPr/>
            <p:nvPr/>
          </p:nvSpPr>
          <p:spPr>
            <a:xfrm>
              <a:off x="2720655" y="2396350"/>
              <a:ext cx="3334200" cy="4959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100">
                  <a:solidFill>
                    <a:schemeClr val="lt1"/>
                  </a:solidFill>
                  <a:latin typeface="Proxima Nova"/>
                  <a:ea typeface="Proxima Nova"/>
                  <a:cs typeface="Proxima Nova"/>
                  <a:sym typeface="Proxima Nova"/>
                </a:rPr>
                <a:t>Create a Reinforcement Learning framework for EV charge scheduling</a:t>
              </a:r>
              <a:endParaRPr sz="1100" b="0" i="0" u="none" strike="noStrike" cap="none">
                <a:solidFill>
                  <a:srgbClr val="FFFFFF"/>
                </a:solidFill>
                <a:latin typeface="Proxima Nova"/>
                <a:ea typeface="Proxima Nova"/>
                <a:cs typeface="Proxima Nova"/>
                <a:sym typeface="Proxima Nova"/>
              </a:endParaRPr>
            </a:p>
          </p:txBody>
        </p:sp>
        <p:sp>
          <p:nvSpPr>
            <p:cNvPr id="157" name="Google Shape;157;g21d32927998_4_1060"/>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607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Proxima Nova"/>
                <a:ea typeface="Proxima Nova"/>
                <a:cs typeface="Proxima Nova"/>
                <a:sym typeface="Proxima Nova"/>
              </a:endParaRPr>
            </a:p>
          </p:txBody>
        </p:sp>
        <p:sp>
          <p:nvSpPr>
            <p:cNvPr id="158" name="Google Shape;158;g21d32927998_4_1060"/>
            <p:cNvSpPr/>
            <p:nvPr/>
          </p:nvSpPr>
          <p:spPr>
            <a:xfrm>
              <a:off x="1593013" y="2322568"/>
              <a:ext cx="1068600" cy="642600"/>
            </a:xfrm>
            <a:prstGeom prst="rect">
              <a:avLst/>
            </a:prstGeom>
            <a:solidFill>
              <a:srgbClr val="1D7E7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1700" b="0" i="0" u="none" strike="noStrike" cap="none">
                  <a:solidFill>
                    <a:srgbClr val="FFFFFF"/>
                  </a:solidFill>
                  <a:latin typeface="Proxima Nova"/>
                  <a:ea typeface="Proxima Nova"/>
                  <a:cs typeface="Proxima Nova"/>
                  <a:sym typeface="Proxima Nova"/>
                </a:rPr>
                <a:t>Goal </a:t>
              </a:r>
              <a:r>
                <a:rPr lang="en" sz="1700">
                  <a:solidFill>
                    <a:srgbClr val="FFFFFF"/>
                  </a:solidFill>
                  <a:latin typeface="Proxima Nova"/>
                  <a:ea typeface="Proxima Nova"/>
                  <a:cs typeface="Proxima Nova"/>
                  <a:sym typeface="Proxima Nova"/>
                </a:rPr>
                <a:t>2.1</a:t>
              </a:r>
              <a:endParaRPr sz="1700" b="0" i="0" u="none" strike="noStrike" cap="none">
                <a:solidFill>
                  <a:srgbClr val="FFFFFF"/>
                </a:solidFill>
                <a:latin typeface="Proxima Nova"/>
                <a:ea typeface="Proxima Nova"/>
                <a:cs typeface="Proxima Nova"/>
                <a:sym typeface="Proxima Nova"/>
              </a:endParaRPr>
            </a:p>
          </p:txBody>
        </p:sp>
      </p:grpSp>
      <p:grpSp>
        <p:nvGrpSpPr>
          <p:cNvPr id="159" name="Google Shape;159;g21d32927998_4_1060"/>
          <p:cNvGrpSpPr/>
          <p:nvPr/>
        </p:nvGrpSpPr>
        <p:grpSpPr>
          <a:xfrm>
            <a:off x="912563" y="4238569"/>
            <a:ext cx="7468439" cy="518157"/>
            <a:chOff x="1593000" y="2322566"/>
            <a:chExt cx="5557288" cy="643354"/>
          </a:xfrm>
        </p:grpSpPr>
        <p:sp>
          <p:nvSpPr>
            <p:cNvPr id="160" name="Google Shape;160;g21d32927998_4_1060"/>
            <p:cNvSpPr/>
            <p:nvPr/>
          </p:nvSpPr>
          <p:spPr>
            <a:xfrm flipH="1">
              <a:off x="2283025" y="2322575"/>
              <a:ext cx="1844400" cy="642600"/>
            </a:xfrm>
            <a:prstGeom prst="rect">
              <a:avLst/>
            </a:prstGeom>
            <a:solidFill>
              <a:srgbClr val="0B7140"/>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Proxima Nova"/>
                <a:ea typeface="Proxima Nova"/>
                <a:cs typeface="Proxima Nova"/>
                <a:sym typeface="Proxima Nova"/>
              </a:endParaRPr>
            </a:p>
          </p:txBody>
        </p:sp>
        <p:sp>
          <p:nvSpPr>
            <p:cNvPr id="161" name="Google Shape;161;g21d32927998_4_1060"/>
            <p:cNvSpPr/>
            <p:nvPr/>
          </p:nvSpPr>
          <p:spPr>
            <a:xfrm rot="-5400000">
              <a:off x="4587480" y="403112"/>
              <a:ext cx="643346" cy="4482269"/>
            </a:xfrm>
            <a:prstGeom prst="flowChartOffpageConnector">
              <a:avLst/>
            </a:prstGeom>
            <a:solidFill>
              <a:srgbClr val="1D7E7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Proxima Nova"/>
                <a:ea typeface="Proxima Nova"/>
                <a:cs typeface="Proxima Nova"/>
                <a:sym typeface="Proxima Nova"/>
              </a:endParaRPr>
            </a:p>
          </p:txBody>
        </p:sp>
        <p:sp>
          <p:nvSpPr>
            <p:cNvPr id="162" name="Google Shape;162;g21d32927998_4_1060"/>
            <p:cNvSpPr/>
            <p:nvPr/>
          </p:nvSpPr>
          <p:spPr>
            <a:xfrm>
              <a:off x="2733303" y="2396368"/>
              <a:ext cx="4036500" cy="4959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200"/>
                <a:buFont typeface="Arial"/>
                <a:buNone/>
              </a:pPr>
              <a:r>
                <a:rPr lang="en" sz="1100">
                  <a:solidFill>
                    <a:schemeClr val="lt1"/>
                  </a:solidFill>
                  <a:latin typeface="Proxima Nova"/>
                  <a:ea typeface="Proxima Nova"/>
                  <a:cs typeface="Proxima Nova"/>
                  <a:sym typeface="Proxima Nova"/>
                </a:rPr>
                <a:t>Achieve Optimization using PPO</a:t>
              </a:r>
              <a:endParaRPr sz="1100">
                <a:solidFill>
                  <a:schemeClr val="lt1"/>
                </a:solidFill>
                <a:latin typeface="Proxima Nova"/>
                <a:ea typeface="Proxima Nova"/>
                <a:cs typeface="Proxima Nova"/>
                <a:sym typeface="Proxima Nova"/>
              </a:endParaRPr>
            </a:p>
          </p:txBody>
        </p:sp>
        <p:sp>
          <p:nvSpPr>
            <p:cNvPr id="163" name="Google Shape;163;g21d32927998_4_1060"/>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6078"/>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Proxima Nova"/>
                <a:ea typeface="Proxima Nova"/>
                <a:cs typeface="Proxima Nova"/>
                <a:sym typeface="Proxima Nova"/>
              </a:endParaRPr>
            </a:p>
          </p:txBody>
        </p:sp>
        <p:sp>
          <p:nvSpPr>
            <p:cNvPr id="164" name="Google Shape;164;g21d32927998_4_1060"/>
            <p:cNvSpPr/>
            <p:nvPr/>
          </p:nvSpPr>
          <p:spPr>
            <a:xfrm>
              <a:off x="1593013" y="2322566"/>
              <a:ext cx="1068600" cy="642600"/>
            </a:xfrm>
            <a:prstGeom prst="rect">
              <a:avLst/>
            </a:prstGeom>
            <a:solidFill>
              <a:srgbClr val="1D7E74"/>
            </a:solidFill>
            <a:ln>
              <a:noFill/>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1700" b="0" i="0" u="none" strike="noStrike" cap="none">
                  <a:solidFill>
                    <a:srgbClr val="FFFFFF"/>
                  </a:solidFill>
                  <a:latin typeface="Proxima Nova"/>
                  <a:ea typeface="Proxima Nova"/>
                  <a:cs typeface="Proxima Nova"/>
                  <a:sym typeface="Proxima Nova"/>
                </a:rPr>
                <a:t>Goal </a:t>
              </a:r>
              <a:r>
                <a:rPr lang="en" sz="1700">
                  <a:solidFill>
                    <a:srgbClr val="FFFFFF"/>
                  </a:solidFill>
                  <a:latin typeface="Proxima Nova"/>
                  <a:ea typeface="Proxima Nova"/>
                  <a:cs typeface="Proxima Nova"/>
                  <a:sym typeface="Proxima Nova"/>
                </a:rPr>
                <a:t>2.3</a:t>
              </a:r>
              <a:endParaRPr sz="1700" b="0" i="0" u="none" strike="noStrike" cap="none">
                <a:solidFill>
                  <a:srgbClr val="FFFFFF"/>
                </a:solidFill>
                <a:latin typeface="Proxima Nova"/>
                <a:ea typeface="Proxima Nova"/>
                <a:cs typeface="Proxima Nova"/>
                <a:sym typeface="Proxima Nova"/>
              </a:endParaRPr>
            </a:p>
          </p:txBody>
        </p:sp>
      </p:grpSp>
      <p:grpSp>
        <p:nvGrpSpPr>
          <p:cNvPr id="165" name="Google Shape;165;g21d32927998_4_1060"/>
          <p:cNvGrpSpPr/>
          <p:nvPr/>
        </p:nvGrpSpPr>
        <p:grpSpPr>
          <a:xfrm>
            <a:off x="912468" y="3519471"/>
            <a:ext cx="7508049" cy="518153"/>
            <a:chOff x="1593000" y="2322568"/>
            <a:chExt cx="5586761" cy="643349"/>
          </a:xfrm>
        </p:grpSpPr>
        <p:sp>
          <p:nvSpPr>
            <p:cNvPr id="166" name="Google Shape;166;g21d32927998_4_1060"/>
            <p:cNvSpPr/>
            <p:nvPr/>
          </p:nvSpPr>
          <p:spPr>
            <a:xfrm flipH="1">
              <a:off x="2283025" y="2322575"/>
              <a:ext cx="1844400" cy="642600"/>
            </a:xfrm>
            <a:prstGeom prst="rect">
              <a:avLst/>
            </a:prstGeom>
            <a:solidFill>
              <a:srgbClr val="0B7140"/>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Proxima Nova"/>
                <a:ea typeface="Proxima Nova"/>
                <a:cs typeface="Proxima Nova"/>
                <a:sym typeface="Proxima Nova"/>
              </a:endParaRPr>
            </a:p>
          </p:txBody>
        </p:sp>
        <p:sp>
          <p:nvSpPr>
            <p:cNvPr id="167" name="Google Shape;167;g21d32927998_4_1060"/>
            <p:cNvSpPr/>
            <p:nvPr/>
          </p:nvSpPr>
          <p:spPr>
            <a:xfrm rot="-5400000">
              <a:off x="4605116" y="391271"/>
              <a:ext cx="643346" cy="4505945"/>
            </a:xfrm>
            <a:prstGeom prst="flowChartOffpageConnector">
              <a:avLst/>
            </a:prstGeom>
            <a:solidFill>
              <a:srgbClr val="1D7E74"/>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Proxima Nova"/>
                <a:ea typeface="Proxima Nova"/>
                <a:cs typeface="Proxima Nova"/>
                <a:sym typeface="Proxima Nova"/>
              </a:endParaRPr>
            </a:p>
          </p:txBody>
        </p:sp>
        <p:sp>
          <p:nvSpPr>
            <p:cNvPr id="168" name="Google Shape;168;g21d32927998_4_1060"/>
            <p:cNvSpPr/>
            <p:nvPr/>
          </p:nvSpPr>
          <p:spPr>
            <a:xfrm>
              <a:off x="2720655" y="2396350"/>
              <a:ext cx="3334200" cy="495900"/>
            </a:xfrm>
            <a:prstGeom prst="rect">
              <a:avLst/>
            </a:prstGeom>
            <a:no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200"/>
                <a:buFont typeface="Arial"/>
                <a:buNone/>
              </a:pPr>
              <a:r>
                <a:rPr lang="en" sz="1100">
                  <a:solidFill>
                    <a:schemeClr val="lt1"/>
                  </a:solidFill>
                  <a:latin typeface="Proxima Nova"/>
                  <a:ea typeface="Proxima Nova"/>
                  <a:cs typeface="Proxima Nova"/>
                  <a:sym typeface="Proxima Nova"/>
                </a:rPr>
                <a:t>Achieve Optimization using Q-Learning</a:t>
              </a:r>
              <a:endParaRPr sz="1100" b="0" i="0" u="none" strike="noStrike" cap="none">
                <a:solidFill>
                  <a:srgbClr val="FFFFFF"/>
                </a:solidFill>
                <a:latin typeface="Proxima Nova"/>
                <a:ea typeface="Proxima Nova"/>
                <a:cs typeface="Proxima Nova"/>
                <a:sym typeface="Proxima Nova"/>
              </a:endParaRPr>
            </a:p>
          </p:txBody>
        </p:sp>
        <p:sp>
          <p:nvSpPr>
            <p:cNvPr id="169" name="Google Shape;169;g21d32927998_4_1060"/>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607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Proxima Nova"/>
                <a:ea typeface="Proxima Nova"/>
                <a:cs typeface="Proxima Nova"/>
                <a:sym typeface="Proxima Nova"/>
              </a:endParaRPr>
            </a:p>
          </p:txBody>
        </p:sp>
        <p:sp>
          <p:nvSpPr>
            <p:cNvPr id="170" name="Google Shape;170;g21d32927998_4_1060"/>
            <p:cNvSpPr/>
            <p:nvPr/>
          </p:nvSpPr>
          <p:spPr>
            <a:xfrm>
              <a:off x="1593013" y="2322568"/>
              <a:ext cx="1068600" cy="642600"/>
            </a:xfrm>
            <a:prstGeom prst="rect">
              <a:avLst/>
            </a:prstGeom>
            <a:solidFill>
              <a:srgbClr val="1D7E74"/>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1700" b="0" i="0" u="none" strike="noStrike" cap="none">
                  <a:solidFill>
                    <a:srgbClr val="FFFFFF"/>
                  </a:solidFill>
                  <a:latin typeface="Proxima Nova"/>
                  <a:ea typeface="Proxima Nova"/>
                  <a:cs typeface="Proxima Nova"/>
                  <a:sym typeface="Proxima Nova"/>
                </a:rPr>
                <a:t>Goal </a:t>
              </a:r>
              <a:r>
                <a:rPr lang="en" sz="1700">
                  <a:solidFill>
                    <a:srgbClr val="FFFFFF"/>
                  </a:solidFill>
                  <a:latin typeface="Proxima Nova"/>
                  <a:ea typeface="Proxima Nova"/>
                  <a:cs typeface="Proxima Nova"/>
                  <a:sym typeface="Proxima Nova"/>
                </a:rPr>
                <a:t>2.2</a:t>
              </a:r>
              <a:endParaRPr sz="1700" b="0" i="0" u="none" strike="noStrike" cap="none">
                <a:solidFill>
                  <a:srgbClr val="FFFFFF"/>
                </a:solidFill>
                <a:latin typeface="Proxima Nova"/>
                <a:ea typeface="Proxima Nova"/>
                <a:cs typeface="Proxima Nova"/>
                <a:sym typeface="Proxima Nova"/>
              </a:endParaRPr>
            </a:p>
          </p:txBody>
        </p:sp>
      </p:grpSp>
      <p:grpSp>
        <p:nvGrpSpPr>
          <p:cNvPr id="171" name="Google Shape;171;g21d32927998_4_1060"/>
          <p:cNvGrpSpPr/>
          <p:nvPr/>
        </p:nvGrpSpPr>
        <p:grpSpPr>
          <a:xfrm>
            <a:off x="531952" y="1886265"/>
            <a:ext cx="7934484" cy="708720"/>
            <a:chOff x="1593000" y="2322568"/>
            <a:chExt cx="5645712" cy="643472"/>
          </a:xfrm>
        </p:grpSpPr>
        <p:sp>
          <p:nvSpPr>
            <p:cNvPr id="172" name="Google Shape;172;g21d32927998_4_1060"/>
            <p:cNvSpPr/>
            <p:nvPr/>
          </p:nvSpPr>
          <p:spPr>
            <a:xfrm flipH="1">
              <a:off x="2283025" y="2322575"/>
              <a:ext cx="1844400" cy="642600"/>
            </a:xfrm>
            <a:prstGeom prst="rect">
              <a:avLst/>
            </a:prstGeom>
            <a:solidFill>
              <a:srgbClr val="0B7140"/>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Proxima Nova"/>
                <a:ea typeface="Proxima Nova"/>
                <a:cs typeface="Proxima Nova"/>
                <a:sym typeface="Proxima Nova"/>
              </a:endParaRPr>
            </a:p>
          </p:txBody>
        </p:sp>
        <p:sp>
          <p:nvSpPr>
            <p:cNvPr id="173" name="Google Shape;173;g21d32927998_4_1060"/>
            <p:cNvSpPr/>
            <p:nvPr/>
          </p:nvSpPr>
          <p:spPr>
            <a:xfrm rot="-5400000">
              <a:off x="4634580" y="361908"/>
              <a:ext cx="643369" cy="4564895"/>
            </a:xfrm>
            <a:prstGeom prst="flowChartOffpageConnector">
              <a:avLst/>
            </a:prstGeom>
            <a:solidFill>
              <a:srgbClr val="0B7140"/>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Proxima Nova"/>
                <a:ea typeface="Proxima Nova"/>
                <a:cs typeface="Proxima Nova"/>
                <a:sym typeface="Proxima Nova"/>
              </a:endParaRPr>
            </a:p>
          </p:txBody>
        </p:sp>
        <p:sp>
          <p:nvSpPr>
            <p:cNvPr id="174" name="Google Shape;174;g21d32927998_4_1060"/>
            <p:cNvSpPr/>
            <p:nvPr/>
          </p:nvSpPr>
          <p:spPr>
            <a:xfrm>
              <a:off x="2749904" y="2396405"/>
              <a:ext cx="3771600" cy="495900"/>
            </a:xfrm>
            <a:prstGeom prst="rect">
              <a:avLst/>
            </a:prstGeom>
            <a:no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Clr>
                  <a:srgbClr val="000000"/>
                </a:buClr>
                <a:buSzPts val="1200"/>
                <a:buFont typeface="Arial"/>
                <a:buNone/>
              </a:pPr>
              <a:r>
                <a:rPr lang="en" sz="1300">
                  <a:solidFill>
                    <a:schemeClr val="lt1"/>
                  </a:solidFill>
                  <a:latin typeface="Proxima Nova"/>
                  <a:ea typeface="Proxima Nova"/>
                  <a:cs typeface="Proxima Nova"/>
                  <a:sym typeface="Proxima Nova"/>
                </a:rPr>
                <a:t>Replicate Optimization using Reinforcement Learning</a:t>
              </a:r>
              <a:endParaRPr sz="1300">
                <a:solidFill>
                  <a:srgbClr val="FFFFFF"/>
                </a:solidFill>
                <a:latin typeface="Proxima Nova"/>
                <a:ea typeface="Proxima Nova"/>
                <a:cs typeface="Proxima Nova"/>
                <a:sym typeface="Proxima Nova"/>
              </a:endParaRPr>
            </a:p>
          </p:txBody>
        </p:sp>
        <p:sp>
          <p:nvSpPr>
            <p:cNvPr id="175" name="Google Shape;175;g21d32927998_4_1060"/>
            <p:cNvSpPr/>
            <p:nvPr/>
          </p:nvSpPr>
          <p:spPr>
            <a:xfrm>
              <a:off x="1593000" y="2322568"/>
              <a:ext cx="690000" cy="642300"/>
            </a:xfrm>
            <a:prstGeom prst="rect">
              <a:avLst/>
            </a:prstGeom>
            <a:solidFill>
              <a:srgbClr val="0B7743"/>
            </a:solidFill>
            <a:ln>
              <a:noFill/>
            </a:ln>
            <a:effectLst>
              <a:outerShdw blurRad="71438" dist="28575" dir="2700000" algn="bl" rotWithShape="0">
                <a:srgbClr val="000000">
                  <a:alpha val="1607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000000"/>
                </a:solidFill>
                <a:latin typeface="Proxima Nova"/>
                <a:ea typeface="Proxima Nova"/>
                <a:cs typeface="Proxima Nova"/>
                <a:sym typeface="Proxima Nova"/>
              </a:endParaRPr>
            </a:p>
          </p:txBody>
        </p:sp>
        <p:sp>
          <p:nvSpPr>
            <p:cNvPr id="176" name="Google Shape;176;g21d32927998_4_1060"/>
            <p:cNvSpPr/>
            <p:nvPr/>
          </p:nvSpPr>
          <p:spPr>
            <a:xfrm>
              <a:off x="1593009" y="2322571"/>
              <a:ext cx="1068600" cy="642600"/>
            </a:xfrm>
            <a:prstGeom prst="rect">
              <a:avLst/>
            </a:prstGeom>
            <a:solidFill>
              <a:srgbClr val="0C8148"/>
            </a:solidFill>
            <a:ln>
              <a:noFill/>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600"/>
                <a:buFont typeface="Arial"/>
                <a:buNone/>
              </a:pPr>
              <a:r>
                <a:rPr lang="en" sz="2700" b="0" i="0" u="none" strike="noStrike" cap="none">
                  <a:solidFill>
                    <a:srgbClr val="FFFFFF"/>
                  </a:solidFill>
                  <a:latin typeface="Proxima Nova"/>
                  <a:ea typeface="Proxima Nova"/>
                  <a:cs typeface="Proxima Nova"/>
                  <a:sym typeface="Proxima Nova"/>
                </a:rPr>
                <a:t>Goal </a:t>
              </a:r>
              <a:r>
                <a:rPr lang="en" sz="2700">
                  <a:solidFill>
                    <a:srgbClr val="FFFFFF"/>
                  </a:solidFill>
                  <a:latin typeface="Proxima Nova"/>
                  <a:ea typeface="Proxima Nova"/>
                  <a:cs typeface="Proxima Nova"/>
                  <a:sym typeface="Proxima Nova"/>
                </a:rPr>
                <a:t>2</a:t>
              </a:r>
              <a:endParaRPr sz="2700" b="0" i="0" u="none" strike="noStrike" cap="none">
                <a:solidFill>
                  <a:srgbClr val="FFFFFF"/>
                </a:solidFill>
                <a:latin typeface="Proxima Nova"/>
                <a:ea typeface="Proxima Nova"/>
                <a:cs typeface="Proxima Nova"/>
                <a:sym typeface="Proxima Nov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262300" y="344175"/>
            <a:ext cx="46194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Our Simulation Data</a:t>
            </a:r>
            <a:endParaRPr b="1"/>
          </a:p>
        </p:txBody>
      </p:sp>
      <p:sp>
        <p:nvSpPr>
          <p:cNvPr id="182" name="Google Shape;182;p7"/>
          <p:cNvSpPr txBox="1">
            <a:spLocks noGrp="1"/>
          </p:cNvSpPr>
          <p:nvPr>
            <p:ph type="body" idx="1"/>
          </p:nvPr>
        </p:nvSpPr>
        <p:spPr>
          <a:xfrm>
            <a:off x="245325" y="1304900"/>
            <a:ext cx="8742000" cy="3320100"/>
          </a:xfrm>
          <a:prstGeom prst="rect">
            <a:avLst/>
          </a:prstGeom>
          <a:noFill/>
          <a:ln>
            <a:noFill/>
          </a:ln>
        </p:spPr>
        <p:txBody>
          <a:bodyPr spcFirstLastPara="1" wrap="square" lIns="91425" tIns="91425" rIns="91425" bIns="91425" anchor="t" anchorCtr="0">
            <a:noAutofit/>
          </a:bodyPr>
          <a:lstStyle/>
          <a:p>
            <a:pPr marL="457200" lvl="0" indent="-330238" algn="l" rtl="0">
              <a:lnSpc>
                <a:spcPct val="150000"/>
              </a:lnSpc>
              <a:spcBef>
                <a:spcPts val="0"/>
              </a:spcBef>
              <a:spcAft>
                <a:spcPts val="0"/>
              </a:spcAft>
              <a:buClr>
                <a:schemeClr val="dk1"/>
              </a:buClr>
              <a:buSzPts val="1600"/>
              <a:buChar char="●"/>
            </a:pPr>
            <a:r>
              <a:rPr lang="en" sz="1600">
                <a:solidFill>
                  <a:schemeClr val="dk1"/>
                </a:solidFill>
              </a:rPr>
              <a:t>We </a:t>
            </a:r>
            <a:r>
              <a:rPr lang="en" sz="1600" b="1">
                <a:solidFill>
                  <a:schemeClr val="dk1"/>
                </a:solidFill>
              </a:rPr>
              <a:t>generated data</a:t>
            </a:r>
            <a:r>
              <a:rPr lang="en" sz="1600">
                <a:solidFill>
                  <a:schemeClr val="dk1"/>
                </a:solidFill>
              </a:rPr>
              <a:t> for simulations to be used in our Linear Programming and Reinforcement Learning environment</a:t>
            </a:r>
            <a:endParaRPr sz="1600">
              <a:solidFill>
                <a:schemeClr val="dk1"/>
              </a:solidFill>
            </a:endParaRPr>
          </a:p>
          <a:p>
            <a:pPr marL="457200" lvl="0" indent="-330238" algn="l" rtl="0">
              <a:lnSpc>
                <a:spcPct val="150000"/>
              </a:lnSpc>
              <a:spcBef>
                <a:spcPts val="0"/>
              </a:spcBef>
              <a:spcAft>
                <a:spcPts val="0"/>
              </a:spcAft>
              <a:buClr>
                <a:schemeClr val="dk1"/>
              </a:buClr>
              <a:buSzPts val="1600"/>
              <a:buChar char="●"/>
            </a:pPr>
            <a:r>
              <a:rPr lang="en" sz="1600">
                <a:solidFill>
                  <a:schemeClr val="dk1"/>
                </a:solidFill>
              </a:rPr>
              <a:t>Based on a </a:t>
            </a:r>
            <a:r>
              <a:rPr lang="en" sz="1600" b="1">
                <a:solidFill>
                  <a:schemeClr val="dk1"/>
                </a:solidFill>
              </a:rPr>
              <a:t>distribution for</a:t>
            </a:r>
            <a:r>
              <a:rPr lang="en" sz="1600">
                <a:solidFill>
                  <a:schemeClr val="dk1"/>
                </a:solidFill>
              </a:rPr>
              <a:t> </a:t>
            </a:r>
            <a:r>
              <a:rPr lang="en" sz="1600" b="1">
                <a:solidFill>
                  <a:schemeClr val="dk1"/>
                </a:solidFill>
              </a:rPr>
              <a:t>actual ranges for Electric Vehicle user’s charging sessions</a:t>
            </a:r>
            <a:endParaRPr sz="1600">
              <a:solidFill>
                <a:schemeClr val="dk1"/>
              </a:solidFill>
            </a:endParaRPr>
          </a:p>
          <a:p>
            <a:pPr marL="457200" lvl="0" indent="-330238" algn="l" rtl="0">
              <a:lnSpc>
                <a:spcPct val="150000"/>
              </a:lnSpc>
              <a:spcBef>
                <a:spcPts val="0"/>
              </a:spcBef>
              <a:spcAft>
                <a:spcPts val="0"/>
              </a:spcAft>
              <a:buClr>
                <a:schemeClr val="dk1"/>
              </a:buClr>
              <a:buSzPts val="1600"/>
              <a:buChar char="●"/>
            </a:pPr>
            <a:r>
              <a:rPr lang="en" sz="1600">
                <a:solidFill>
                  <a:schemeClr val="dk1"/>
                </a:solidFill>
              </a:rPr>
              <a:t>Contains details for charging sessions, such as:</a:t>
            </a:r>
            <a:endParaRPr sz="1600">
              <a:solidFill>
                <a:schemeClr val="dk1"/>
              </a:solidFill>
            </a:endParaRPr>
          </a:p>
          <a:p>
            <a:pPr marL="914400" lvl="1" indent="-317500" algn="l" rtl="0">
              <a:lnSpc>
                <a:spcPct val="150000"/>
              </a:lnSpc>
              <a:spcBef>
                <a:spcPts val="0"/>
              </a:spcBef>
              <a:spcAft>
                <a:spcPts val="0"/>
              </a:spcAft>
              <a:buSzPts val="1400"/>
              <a:buChar char="○"/>
            </a:pPr>
            <a:r>
              <a:rPr lang="en" i="1">
                <a:solidFill>
                  <a:schemeClr val="dk1"/>
                </a:solidFill>
              </a:rPr>
              <a:t>EV arrival time</a:t>
            </a:r>
            <a:endParaRPr i="1">
              <a:solidFill>
                <a:schemeClr val="dk1"/>
              </a:solidFill>
            </a:endParaRPr>
          </a:p>
          <a:p>
            <a:pPr marL="914400" lvl="1" indent="-317500" algn="l" rtl="0">
              <a:lnSpc>
                <a:spcPct val="150000"/>
              </a:lnSpc>
              <a:spcBef>
                <a:spcPts val="0"/>
              </a:spcBef>
              <a:spcAft>
                <a:spcPts val="0"/>
              </a:spcAft>
              <a:buSzPts val="1400"/>
              <a:buChar char="○"/>
            </a:pPr>
            <a:r>
              <a:rPr lang="en" i="1">
                <a:solidFill>
                  <a:schemeClr val="dk1"/>
                </a:solidFill>
              </a:rPr>
              <a:t>EV departure time</a:t>
            </a:r>
            <a:endParaRPr i="1">
              <a:solidFill>
                <a:schemeClr val="dk1"/>
              </a:solidFill>
            </a:endParaRPr>
          </a:p>
          <a:p>
            <a:pPr marL="914400" lvl="1" indent="-317500" algn="l" rtl="0">
              <a:lnSpc>
                <a:spcPct val="150000"/>
              </a:lnSpc>
              <a:spcBef>
                <a:spcPts val="0"/>
              </a:spcBef>
              <a:spcAft>
                <a:spcPts val="0"/>
              </a:spcAft>
              <a:buSzPts val="1400"/>
              <a:buChar char="○"/>
            </a:pPr>
            <a:r>
              <a:rPr lang="en" i="1">
                <a:solidFill>
                  <a:schemeClr val="dk1"/>
                </a:solidFill>
              </a:rPr>
              <a:t>amount of energy requested by EV</a:t>
            </a:r>
            <a:endParaRPr i="1">
              <a:solidFill>
                <a:schemeClr val="dk1"/>
              </a:solidFill>
            </a:endParaRPr>
          </a:p>
          <a:p>
            <a:pPr marL="914400" lvl="1" indent="-317500" algn="l" rtl="0">
              <a:lnSpc>
                <a:spcPct val="150000"/>
              </a:lnSpc>
              <a:spcBef>
                <a:spcPts val="0"/>
              </a:spcBef>
              <a:spcAft>
                <a:spcPts val="0"/>
              </a:spcAft>
              <a:buSzPts val="1400"/>
              <a:buChar char="○"/>
            </a:pPr>
            <a:r>
              <a:rPr lang="en" i="1">
                <a:solidFill>
                  <a:schemeClr val="dk1"/>
                </a:solidFill>
              </a:rPr>
              <a:t>maximum power draw limit of the EV</a:t>
            </a:r>
            <a:endParaRPr sz="1600">
              <a:solidFill>
                <a:schemeClr val="dk1"/>
              </a:solidFill>
            </a:endParaRPr>
          </a:p>
        </p:txBody>
      </p:sp>
      <p:pic>
        <p:nvPicPr>
          <p:cNvPr id="183" name="Google Shape;183;p7"/>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184" name="Google Shape;18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2a10ff2537b_0_1"/>
          <p:cNvSpPr/>
          <p:nvPr/>
        </p:nvSpPr>
        <p:spPr>
          <a:xfrm>
            <a:off x="776175" y="753000"/>
            <a:ext cx="7854000" cy="4181700"/>
          </a:xfrm>
          <a:prstGeom prst="roundRect">
            <a:avLst>
              <a:gd name="adj" fmla="val 16667"/>
            </a:avLst>
          </a:prstGeom>
          <a:solidFill>
            <a:srgbClr val="D9EAD3"/>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190" name="Google Shape;190;g2a10ff2537b_0_1"/>
          <p:cNvSpPr txBox="1">
            <a:spLocks noGrp="1"/>
          </p:cNvSpPr>
          <p:nvPr>
            <p:ph type="title"/>
          </p:nvPr>
        </p:nvSpPr>
        <p:spPr>
          <a:xfrm>
            <a:off x="746136" y="63025"/>
            <a:ext cx="80862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Linear Programming Model Framework</a:t>
            </a:r>
            <a:endParaRPr b="1"/>
          </a:p>
        </p:txBody>
      </p:sp>
      <p:pic>
        <p:nvPicPr>
          <p:cNvPr id="191" name="Google Shape;191;g2a10ff2537b_0_1"/>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192" name="Google Shape;192;g2a10ff2537b_0_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7</a:t>
            </a:fld>
            <a:endParaRPr/>
          </a:p>
        </p:txBody>
      </p:sp>
      <p:sp>
        <p:nvSpPr>
          <p:cNvPr id="193" name="Google Shape;193;g2a10ff2537b_0_1"/>
          <p:cNvSpPr/>
          <p:nvPr/>
        </p:nvSpPr>
        <p:spPr>
          <a:xfrm>
            <a:off x="1844450" y="1161271"/>
            <a:ext cx="3057384" cy="351599"/>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solidFill>
                  <a:schemeClr val="lt1"/>
                </a:solidFill>
                <a:latin typeface="Arial"/>
              </a:rPr>
              <a:t>Objective Function</a:t>
            </a:r>
          </a:p>
        </p:txBody>
      </p:sp>
      <p:sp>
        <p:nvSpPr>
          <p:cNvPr id="194" name="Google Shape;194;g2a10ff2537b_0_1"/>
          <p:cNvSpPr/>
          <p:nvPr/>
        </p:nvSpPr>
        <p:spPr>
          <a:xfrm>
            <a:off x="1012125" y="828425"/>
            <a:ext cx="4606800" cy="1697700"/>
          </a:xfrm>
          <a:prstGeom prst="roundRect">
            <a:avLst>
              <a:gd name="adj" fmla="val 16667"/>
            </a:avLst>
          </a:prstGeom>
          <a:solidFill>
            <a:srgbClr val="4A86E8"/>
          </a:solidFill>
          <a:ln w="9525" cap="flat" cmpd="sng">
            <a:solidFill>
              <a:srgbClr val="6FA8DC"/>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90000"/>
              </a:lnSpc>
              <a:spcBef>
                <a:spcPts val="900"/>
              </a:spcBef>
              <a:spcAft>
                <a:spcPts val="0"/>
              </a:spcAft>
              <a:buClr>
                <a:srgbClr val="000000"/>
              </a:buClr>
              <a:buSzPts val="1100"/>
              <a:buFont typeface="Arial"/>
              <a:buNone/>
            </a:pPr>
            <a:endParaRPr sz="1100" b="1" i="1" u="none" strike="noStrike" cap="none">
              <a:solidFill>
                <a:schemeClr val="lt1"/>
              </a:solidFill>
              <a:latin typeface="Proxima Nova"/>
              <a:ea typeface="Proxima Nova"/>
              <a:cs typeface="Proxima Nova"/>
              <a:sym typeface="Proxima Nova"/>
            </a:endParaRPr>
          </a:p>
          <a:p>
            <a:pPr marL="457200" marR="0" lvl="0" indent="-298450" algn="l" rtl="0">
              <a:lnSpc>
                <a:spcPct val="190000"/>
              </a:lnSpc>
              <a:spcBef>
                <a:spcPts val="900"/>
              </a:spcBef>
              <a:spcAft>
                <a:spcPts val="0"/>
              </a:spcAft>
              <a:buClr>
                <a:schemeClr val="lt1"/>
              </a:buClr>
              <a:buSzPts val="1100"/>
              <a:buFont typeface="Proxima Nova"/>
              <a:buAutoNum type="arabicPeriod"/>
            </a:pPr>
            <a:r>
              <a:rPr lang="en" sz="1100" b="1" i="0" u="sng" strike="noStrike" cap="none">
                <a:solidFill>
                  <a:schemeClr val="lt1"/>
                </a:solidFill>
                <a:latin typeface="Proxima Nova"/>
                <a:ea typeface="Proxima Nova"/>
                <a:cs typeface="Proxima Nova"/>
                <a:sym typeface="Proxima Nova"/>
              </a:rPr>
              <a:t>Maximize</a:t>
            </a:r>
            <a:r>
              <a:rPr lang="en" sz="1100" b="1" i="0" u="none" strike="noStrike" cap="none">
                <a:solidFill>
                  <a:schemeClr val="lt1"/>
                </a:solidFill>
                <a:latin typeface="Proxima Nova"/>
                <a:ea typeface="Proxima Nova"/>
                <a:cs typeface="Proxima Nova"/>
                <a:sym typeface="Proxima Nova"/>
              </a:rPr>
              <a:t> </a:t>
            </a:r>
            <a:r>
              <a:rPr lang="en" sz="1100" b="0" i="0" u="none" strike="noStrike" cap="none">
                <a:solidFill>
                  <a:schemeClr val="lt1"/>
                </a:solidFill>
                <a:latin typeface="Proxima Nova"/>
                <a:ea typeface="Proxima Nova"/>
                <a:cs typeface="Proxima Nova"/>
                <a:sym typeface="Proxima Nova"/>
              </a:rPr>
              <a:t>a </a:t>
            </a:r>
            <a:r>
              <a:rPr lang="en" sz="1100" b="1" i="0" u="sng" strike="noStrike" cap="none">
                <a:solidFill>
                  <a:schemeClr val="lt1"/>
                </a:solidFill>
                <a:latin typeface="Proxima Nova"/>
                <a:ea typeface="Proxima Nova"/>
                <a:cs typeface="Proxima Nova"/>
                <a:sym typeface="Proxima Nova"/>
              </a:rPr>
              <a:t>singular minimum percentage-requested</a:t>
            </a:r>
            <a:r>
              <a:rPr lang="en" sz="1100" b="1" i="0" u="none" strike="noStrike" cap="none">
                <a:solidFill>
                  <a:schemeClr val="lt1"/>
                </a:solidFill>
                <a:latin typeface="Proxima Nova"/>
                <a:ea typeface="Proxima Nova"/>
                <a:cs typeface="Proxima Nova"/>
                <a:sym typeface="Proxima Nova"/>
              </a:rPr>
              <a:t> </a:t>
            </a:r>
            <a:r>
              <a:rPr lang="en" sz="1100" b="0" i="0" u="none" strike="noStrike" cap="none">
                <a:solidFill>
                  <a:schemeClr val="lt1"/>
                </a:solidFill>
                <a:latin typeface="Proxima Nova"/>
                <a:ea typeface="Proxima Nova"/>
                <a:cs typeface="Proxima Nova"/>
                <a:sym typeface="Proxima Nova"/>
              </a:rPr>
              <a:t>charge value for all EVs</a:t>
            </a:r>
            <a:endParaRPr sz="1100" b="0" i="0" u="none" strike="noStrike" cap="none">
              <a:solidFill>
                <a:schemeClr val="lt1"/>
              </a:solidFill>
              <a:latin typeface="Proxima Nova"/>
              <a:ea typeface="Proxima Nova"/>
              <a:cs typeface="Proxima Nova"/>
              <a:sym typeface="Proxima Nova"/>
            </a:endParaRPr>
          </a:p>
          <a:p>
            <a:pPr marL="457200" marR="0" lvl="0" indent="-298450" algn="l" rtl="0">
              <a:lnSpc>
                <a:spcPct val="190000"/>
              </a:lnSpc>
              <a:spcBef>
                <a:spcPts val="0"/>
              </a:spcBef>
              <a:spcAft>
                <a:spcPts val="0"/>
              </a:spcAft>
              <a:buClr>
                <a:schemeClr val="lt1"/>
              </a:buClr>
              <a:buSzPts val="1100"/>
              <a:buFont typeface="Proxima Nova"/>
              <a:buAutoNum type="arabicPeriod"/>
            </a:pPr>
            <a:r>
              <a:rPr lang="en" sz="1100" b="0" i="0" u="none" strike="noStrike" cap="none">
                <a:solidFill>
                  <a:schemeClr val="lt1"/>
                </a:solidFill>
                <a:latin typeface="Proxima Nova"/>
                <a:ea typeface="Proxima Nova"/>
                <a:cs typeface="Proxima Nova"/>
                <a:sym typeface="Proxima Nova"/>
              </a:rPr>
              <a:t>Use any remaining power to </a:t>
            </a:r>
            <a:r>
              <a:rPr lang="en" sz="1100" b="1" i="0" u="sng" strike="noStrike" cap="none">
                <a:solidFill>
                  <a:schemeClr val="lt1"/>
                </a:solidFill>
                <a:latin typeface="Proxima Nova"/>
                <a:ea typeface="Proxima Nova"/>
                <a:cs typeface="Proxima Nova"/>
                <a:sym typeface="Proxima Nova"/>
              </a:rPr>
              <a:t>maximize total sum of percentage-requested charge</a:t>
            </a:r>
            <a:r>
              <a:rPr lang="en" sz="1100" b="1" i="0" u="none" strike="noStrike" cap="none">
                <a:solidFill>
                  <a:schemeClr val="lt1"/>
                </a:solidFill>
                <a:latin typeface="Proxima Nova"/>
                <a:ea typeface="Proxima Nova"/>
                <a:cs typeface="Proxima Nova"/>
                <a:sym typeface="Proxima Nova"/>
              </a:rPr>
              <a:t> </a:t>
            </a:r>
            <a:r>
              <a:rPr lang="en" sz="1100" b="0" i="0" u="none" strike="noStrike" cap="none">
                <a:solidFill>
                  <a:schemeClr val="lt1"/>
                </a:solidFill>
                <a:latin typeface="Proxima Nova"/>
                <a:ea typeface="Proxima Nova"/>
                <a:cs typeface="Proxima Nova"/>
                <a:sym typeface="Proxima Nova"/>
              </a:rPr>
              <a:t>achieved for all EVs</a:t>
            </a:r>
            <a:endParaRPr sz="1100" b="0" i="0" u="none" strike="noStrike" cap="none">
              <a:solidFill>
                <a:schemeClr val="lt1"/>
              </a:solidFill>
              <a:latin typeface="Proxima Nova"/>
              <a:ea typeface="Proxima Nova"/>
              <a:cs typeface="Proxima Nova"/>
              <a:sym typeface="Proxima Nova"/>
            </a:endParaRPr>
          </a:p>
        </p:txBody>
      </p:sp>
      <p:sp>
        <p:nvSpPr>
          <p:cNvPr id="195" name="Google Shape;195;g2a10ff2537b_0_1"/>
          <p:cNvSpPr/>
          <p:nvPr/>
        </p:nvSpPr>
        <p:spPr>
          <a:xfrm>
            <a:off x="1012125" y="3495275"/>
            <a:ext cx="4606800" cy="1334400"/>
          </a:xfrm>
          <a:prstGeom prst="roundRect">
            <a:avLst>
              <a:gd name="adj" fmla="val 16667"/>
            </a:avLst>
          </a:prstGeom>
          <a:solidFill>
            <a:srgbClr val="E06666"/>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90000"/>
              </a:lnSpc>
              <a:spcBef>
                <a:spcPts val="900"/>
              </a:spcBef>
              <a:spcAft>
                <a:spcPts val="0"/>
              </a:spcAft>
              <a:buClr>
                <a:srgbClr val="000000"/>
              </a:buClr>
              <a:buSzPts val="1200"/>
              <a:buFont typeface="Arial"/>
              <a:buNone/>
            </a:pPr>
            <a:endParaRPr sz="1200" b="1" i="1" u="none" strike="noStrike" cap="none">
              <a:solidFill>
                <a:schemeClr val="lt1"/>
              </a:solidFill>
              <a:latin typeface="Proxima Nova"/>
              <a:ea typeface="Proxima Nova"/>
              <a:cs typeface="Proxima Nova"/>
              <a:sym typeface="Proxima Nova"/>
            </a:endParaRPr>
          </a:p>
          <a:p>
            <a:pPr marL="457200" marR="0" lvl="0" indent="-304800" algn="l" rtl="0">
              <a:lnSpc>
                <a:spcPct val="190000"/>
              </a:lnSpc>
              <a:spcBef>
                <a:spcPts val="900"/>
              </a:spcBef>
              <a:spcAft>
                <a:spcPts val="0"/>
              </a:spcAft>
              <a:buClr>
                <a:schemeClr val="lt1"/>
              </a:buClr>
              <a:buSzPts val="1200"/>
              <a:buFont typeface="Proxima Nova"/>
              <a:buAutoNum type="arabicPeriod"/>
            </a:pPr>
            <a:r>
              <a:rPr lang="en" sz="1200" b="0" i="0" u="none" strike="noStrike" cap="none">
                <a:solidFill>
                  <a:schemeClr val="lt1"/>
                </a:solidFill>
                <a:latin typeface="Proxima Nova"/>
                <a:ea typeface="Proxima Nova"/>
                <a:cs typeface="Proxima Nova"/>
                <a:sym typeface="Proxima Nova"/>
              </a:rPr>
              <a:t>Ensure total </a:t>
            </a:r>
            <a:r>
              <a:rPr lang="en" sz="1200" b="1" i="0" u="sng" strike="noStrike" cap="none">
                <a:solidFill>
                  <a:schemeClr val="lt1"/>
                </a:solidFill>
                <a:latin typeface="Proxima Nova"/>
                <a:ea typeface="Proxima Nova"/>
                <a:cs typeface="Proxima Nova"/>
                <a:sym typeface="Proxima Nova"/>
              </a:rPr>
              <a:t>power consumption is within Peak Power demand at all times</a:t>
            </a:r>
            <a:endParaRPr sz="1200" b="1" i="0" u="sng" strike="noStrike" cap="none">
              <a:solidFill>
                <a:schemeClr val="lt1"/>
              </a:solidFill>
              <a:latin typeface="Proxima Nova"/>
              <a:ea typeface="Proxima Nova"/>
              <a:cs typeface="Proxima Nova"/>
              <a:sym typeface="Proxima Nova"/>
            </a:endParaRPr>
          </a:p>
        </p:txBody>
      </p:sp>
      <p:sp>
        <p:nvSpPr>
          <p:cNvPr id="196" name="Google Shape;196;g2a10ff2537b_0_1"/>
          <p:cNvSpPr/>
          <p:nvPr/>
        </p:nvSpPr>
        <p:spPr>
          <a:xfrm rot="10800000" flipH="1">
            <a:off x="4483350" y="2552850"/>
            <a:ext cx="1185900" cy="6024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197" name="Google Shape;197;g2a10ff2537b_0_1"/>
          <p:cNvSpPr/>
          <p:nvPr/>
        </p:nvSpPr>
        <p:spPr>
          <a:xfrm>
            <a:off x="4483350" y="2863600"/>
            <a:ext cx="1185900" cy="572700"/>
          </a:xfrm>
          <a:prstGeom prst="bentArrow">
            <a:avLst>
              <a:gd name="adj1" fmla="val 25000"/>
              <a:gd name="adj2" fmla="val 24695"/>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198" name="Google Shape;198;g2a10ff2537b_0_1"/>
          <p:cNvSpPr/>
          <p:nvPr/>
        </p:nvSpPr>
        <p:spPr>
          <a:xfrm>
            <a:off x="5815700" y="2038425"/>
            <a:ext cx="2415000" cy="1756800"/>
          </a:xfrm>
          <a:prstGeom prst="roundRect">
            <a:avLst>
              <a:gd name="adj" fmla="val 16667"/>
            </a:avLst>
          </a:prstGeom>
          <a:solidFill>
            <a:srgbClr val="0E945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90000"/>
              </a:lnSpc>
              <a:spcBef>
                <a:spcPts val="900"/>
              </a:spcBef>
              <a:spcAft>
                <a:spcPts val="0"/>
              </a:spcAft>
              <a:buClr>
                <a:srgbClr val="000000"/>
              </a:buClr>
              <a:buSzPts val="1300"/>
              <a:buFont typeface="Arial"/>
              <a:buNone/>
            </a:pPr>
            <a:r>
              <a:rPr lang="en" sz="1300" b="1" i="1" u="none" strike="noStrike" cap="none">
                <a:solidFill>
                  <a:schemeClr val="lt1"/>
                </a:solidFill>
                <a:latin typeface="Proxima Nova"/>
                <a:ea typeface="Proxima Nova"/>
                <a:cs typeface="Proxima Nova"/>
                <a:sym typeface="Proxima Nova"/>
              </a:rPr>
              <a:t>Find </a:t>
            </a:r>
            <a:r>
              <a:rPr lang="en" sz="1300" b="1" i="1" u="sng" strike="noStrike" cap="none">
                <a:solidFill>
                  <a:schemeClr val="lt1"/>
                </a:solidFill>
                <a:latin typeface="Proxima Nova"/>
                <a:ea typeface="Proxima Nova"/>
                <a:cs typeface="Proxima Nova"/>
                <a:sym typeface="Proxima Nova"/>
              </a:rPr>
              <a:t>minimum Peak Power Demand</a:t>
            </a:r>
            <a:r>
              <a:rPr lang="en" sz="1300" b="1" i="1" u="none" strike="noStrike" cap="none">
                <a:solidFill>
                  <a:schemeClr val="lt1"/>
                </a:solidFill>
                <a:latin typeface="Proxima Nova"/>
                <a:ea typeface="Proxima Nova"/>
                <a:cs typeface="Proxima Nova"/>
                <a:sym typeface="Proxima Nova"/>
              </a:rPr>
              <a:t> that </a:t>
            </a:r>
            <a:r>
              <a:rPr lang="en" sz="1300" b="1" i="1" u="sng" strike="noStrike" cap="none">
                <a:solidFill>
                  <a:schemeClr val="lt1"/>
                </a:solidFill>
                <a:latin typeface="Proxima Nova"/>
                <a:ea typeface="Proxima Nova"/>
                <a:cs typeface="Proxima Nova"/>
                <a:sym typeface="Proxima Nova"/>
              </a:rPr>
              <a:t>satisfies full charging for all EVs</a:t>
            </a:r>
            <a:endParaRPr sz="1400" b="0" i="0" u="sng" strike="noStrike" cap="none">
              <a:solidFill>
                <a:schemeClr val="lt1"/>
              </a:solidFill>
              <a:latin typeface="Proxima Nova"/>
              <a:ea typeface="Proxima Nova"/>
              <a:cs typeface="Proxima Nova"/>
              <a:sym typeface="Proxima Nova"/>
            </a:endParaRPr>
          </a:p>
        </p:txBody>
      </p:sp>
      <p:sp>
        <p:nvSpPr>
          <p:cNvPr id="199" name="Google Shape;199;g2a10ff2537b_0_1"/>
          <p:cNvSpPr/>
          <p:nvPr/>
        </p:nvSpPr>
        <p:spPr>
          <a:xfrm>
            <a:off x="1786825" y="923546"/>
            <a:ext cx="3057758" cy="351974"/>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solidFill>
                  <a:schemeClr val="lt1"/>
                </a:solidFill>
                <a:latin typeface="Arial"/>
              </a:rPr>
              <a:t>Objective Function</a:t>
            </a:r>
          </a:p>
        </p:txBody>
      </p:sp>
      <p:sp>
        <p:nvSpPr>
          <p:cNvPr id="200" name="Google Shape;200;g2a10ff2537b_0_1"/>
          <p:cNvSpPr/>
          <p:nvPr/>
        </p:nvSpPr>
        <p:spPr>
          <a:xfrm>
            <a:off x="2079800" y="3647833"/>
            <a:ext cx="1860642" cy="277086"/>
          </a:xfrm>
          <a:prstGeom prst="rect">
            <a:avLst/>
          </a:prstGeom>
        </p:spPr>
        <p:txBody>
          <a:bodyPr>
            <a:prstTxWarp prst="textPlain">
              <a:avLst/>
            </a:prstTxWarp>
          </a:bodyPr>
          <a:lstStyle/>
          <a:p>
            <a:pPr lvl="0" algn="ctr"/>
            <a:r>
              <a:rPr b="0" i="0">
                <a:ln w="9525" cap="flat" cmpd="sng">
                  <a:solidFill>
                    <a:schemeClr val="lt1"/>
                  </a:solidFill>
                  <a:prstDash val="solid"/>
                  <a:round/>
                  <a:headEnd type="none" w="sm" len="sm"/>
                  <a:tailEnd type="none" w="sm" len="sm"/>
                </a:ln>
                <a:solidFill>
                  <a:schemeClr val="lt1"/>
                </a:solidFill>
                <a:latin typeface="Arial"/>
              </a:rPr>
              <a:t>Constraints</a:t>
            </a:r>
          </a:p>
        </p:txBody>
      </p:sp>
      <p:sp>
        <p:nvSpPr>
          <p:cNvPr id="201" name="Google Shape;201;g2a10ff2537b_0_1"/>
          <p:cNvSpPr/>
          <p:nvPr/>
        </p:nvSpPr>
        <p:spPr>
          <a:xfrm rot="5400000">
            <a:off x="2055800" y="2636600"/>
            <a:ext cx="699300" cy="7464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202" name="Google Shape;202;g2a10ff2537b_0_1"/>
          <p:cNvSpPr/>
          <p:nvPr/>
        </p:nvSpPr>
        <p:spPr>
          <a:xfrm rot="-5400000">
            <a:off x="1400825" y="2637250"/>
            <a:ext cx="699300" cy="7464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632dd0e7c0_0_1"/>
          <p:cNvSpPr txBox="1">
            <a:spLocks noGrp="1"/>
          </p:cNvSpPr>
          <p:nvPr>
            <p:ph type="title"/>
          </p:nvPr>
        </p:nvSpPr>
        <p:spPr>
          <a:xfrm>
            <a:off x="746136" y="-13175"/>
            <a:ext cx="8086200" cy="5727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111111"/>
              <a:buNone/>
            </a:pPr>
            <a:r>
              <a:rPr lang="en" b="1"/>
              <a:t>Linear Programming Model Results</a:t>
            </a:r>
            <a:endParaRPr b="1"/>
          </a:p>
        </p:txBody>
      </p:sp>
      <p:pic>
        <p:nvPicPr>
          <p:cNvPr id="208" name="Google Shape;208;g2632dd0e7c0_0_1"/>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209" name="Google Shape;209;g2632dd0e7c0_0_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8</a:t>
            </a:fld>
            <a:endParaRPr/>
          </a:p>
        </p:txBody>
      </p:sp>
      <p:pic>
        <p:nvPicPr>
          <p:cNvPr id="210" name="Google Shape;210;g2632dd0e7c0_0_1"/>
          <p:cNvPicPr preferRelativeResize="0"/>
          <p:nvPr/>
        </p:nvPicPr>
        <p:blipFill>
          <a:blip r:embed="rId4">
            <a:alphaModFix/>
          </a:blip>
          <a:stretch>
            <a:fillRect/>
          </a:stretch>
        </p:blipFill>
        <p:spPr>
          <a:xfrm>
            <a:off x="461050" y="1029647"/>
            <a:ext cx="2551580" cy="1751775"/>
          </a:xfrm>
          <a:prstGeom prst="rect">
            <a:avLst/>
          </a:prstGeom>
          <a:noFill/>
          <a:ln>
            <a:noFill/>
          </a:ln>
        </p:spPr>
      </p:pic>
      <p:pic>
        <p:nvPicPr>
          <p:cNvPr id="211" name="Google Shape;211;g2632dd0e7c0_0_1"/>
          <p:cNvPicPr preferRelativeResize="0"/>
          <p:nvPr/>
        </p:nvPicPr>
        <p:blipFill>
          <a:blip r:embed="rId5">
            <a:alphaModFix/>
          </a:blip>
          <a:stretch>
            <a:fillRect/>
          </a:stretch>
        </p:blipFill>
        <p:spPr>
          <a:xfrm>
            <a:off x="3119116" y="1029641"/>
            <a:ext cx="2551580" cy="1751785"/>
          </a:xfrm>
          <a:prstGeom prst="rect">
            <a:avLst/>
          </a:prstGeom>
          <a:noFill/>
          <a:ln>
            <a:noFill/>
          </a:ln>
        </p:spPr>
      </p:pic>
      <p:pic>
        <p:nvPicPr>
          <p:cNvPr id="212" name="Google Shape;212;g2632dd0e7c0_0_1"/>
          <p:cNvPicPr preferRelativeResize="0"/>
          <p:nvPr/>
        </p:nvPicPr>
        <p:blipFill>
          <a:blip r:embed="rId6">
            <a:alphaModFix/>
          </a:blip>
          <a:stretch>
            <a:fillRect/>
          </a:stretch>
        </p:blipFill>
        <p:spPr>
          <a:xfrm>
            <a:off x="5777165" y="1027824"/>
            <a:ext cx="2605910" cy="1755425"/>
          </a:xfrm>
          <a:prstGeom prst="rect">
            <a:avLst/>
          </a:prstGeom>
          <a:noFill/>
          <a:ln>
            <a:noFill/>
          </a:ln>
        </p:spPr>
      </p:pic>
      <p:pic>
        <p:nvPicPr>
          <p:cNvPr id="213" name="Google Shape;213;g2632dd0e7c0_0_1"/>
          <p:cNvPicPr preferRelativeResize="0"/>
          <p:nvPr/>
        </p:nvPicPr>
        <p:blipFill>
          <a:blip r:embed="rId7">
            <a:alphaModFix/>
          </a:blip>
          <a:stretch>
            <a:fillRect/>
          </a:stretch>
        </p:blipFill>
        <p:spPr>
          <a:xfrm>
            <a:off x="627325" y="3182645"/>
            <a:ext cx="2553911" cy="1770417"/>
          </a:xfrm>
          <a:prstGeom prst="rect">
            <a:avLst/>
          </a:prstGeom>
          <a:noFill/>
          <a:ln>
            <a:noFill/>
          </a:ln>
        </p:spPr>
      </p:pic>
      <p:pic>
        <p:nvPicPr>
          <p:cNvPr id="214" name="Google Shape;214;g2632dd0e7c0_0_1"/>
          <p:cNvPicPr preferRelativeResize="0"/>
          <p:nvPr/>
        </p:nvPicPr>
        <p:blipFill>
          <a:blip r:embed="rId8">
            <a:alphaModFix/>
          </a:blip>
          <a:stretch>
            <a:fillRect/>
          </a:stretch>
        </p:blipFill>
        <p:spPr>
          <a:xfrm>
            <a:off x="3249694" y="3183511"/>
            <a:ext cx="2551424" cy="1768695"/>
          </a:xfrm>
          <a:prstGeom prst="rect">
            <a:avLst/>
          </a:prstGeom>
          <a:noFill/>
          <a:ln>
            <a:noFill/>
          </a:ln>
        </p:spPr>
      </p:pic>
      <p:pic>
        <p:nvPicPr>
          <p:cNvPr id="215" name="Google Shape;215;g2632dd0e7c0_0_1"/>
          <p:cNvPicPr preferRelativeResize="0"/>
          <p:nvPr/>
        </p:nvPicPr>
        <p:blipFill>
          <a:blip r:embed="rId9">
            <a:alphaModFix/>
          </a:blip>
          <a:stretch>
            <a:fillRect/>
          </a:stretch>
        </p:blipFill>
        <p:spPr>
          <a:xfrm>
            <a:off x="5869565" y="3182638"/>
            <a:ext cx="2602885" cy="1770414"/>
          </a:xfrm>
          <a:prstGeom prst="rect">
            <a:avLst/>
          </a:prstGeom>
          <a:noFill/>
          <a:ln>
            <a:noFill/>
          </a:ln>
        </p:spPr>
      </p:pic>
      <p:sp>
        <p:nvSpPr>
          <p:cNvPr id="216" name="Google Shape;216;g2632dd0e7c0_0_1"/>
          <p:cNvSpPr/>
          <p:nvPr/>
        </p:nvSpPr>
        <p:spPr>
          <a:xfrm>
            <a:off x="408792" y="2790034"/>
            <a:ext cx="2951021" cy="347477"/>
          </a:xfrm>
          <a:prstGeom prst="rect">
            <a:avLst/>
          </a:prstGeom>
        </p:spPr>
        <p:txBody>
          <a:bodyPr>
            <a:prstTxWarp prst="textPlain">
              <a:avLst/>
            </a:prstTxWarp>
          </a:bodyPr>
          <a:lstStyle/>
          <a:p>
            <a:pPr lvl="0" algn="ctr"/>
            <a:r>
              <a:rPr b="0" i="0">
                <a:ln w="9525" cap="flat" cmpd="sng">
                  <a:solidFill>
                    <a:srgbClr val="0C8148"/>
                  </a:solidFill>
                  <a:prstDash val="solid"/>
                  <a:round/>
                  <a:headEnd type="none" w="sm" len="sm"/>
                  <a:tailEnd type="none" w="sm" len="sm"/>
                </a:ln>
                <a:solidFill>
                  <a:srgbClr val="0B7140"/>
                </a:solidFill>
                <a:latin typeface="Arial"/>
              </a:rPr>
              <a:t>After Optimization</a:t>
            </a:r>
          </a:p>
        </p:txBody>
      </p:sp>
      <p:cxnSp>
        <p:nvCxnSpPr>
          <p:cNvPr id="217" name="Google Shape;217;g2632dd0e7c0_0_1"/>
          <p:cNvCxnSpPr/>
          <p:nvPr/>
        </p:nvCxnSpPr>
        <p:spPr>
          <a:xfrm>
            <a:off x="3435800" y="2967725"/>
            <a:ext cx="4966800" cy="0"/>
          </a:xfrm>
          <a:prstGeom prst="straightConnector1">
            <a:avLst/>
          </a:prstGeom>
          <a:noFill/>
          <a:ln w="114300" cap="flat" cmpd="sng">
            <a:solidFill>
              <a:schemeClr val="dk2"/>
            </a:solidFill>
            <a:prstDash val="solid"/>
            <a:round/>
            <a:headEnd type="none" w="med" len="med"/>
            <a:tailEnd type="none" w="med" len="med"/>
          </a:ln>
        </p:spPr>
      </p:cxnSp>
      <p:sp>
        <p:nvSpPr>
          <p:cNvPr id="218" name="Google Shape;218;g2632dd0e7c0_0_1"/>
          <p:cNvSpPr/>
          <p:nvPr/>
        </p:nvSpPr>
        <p:spPr>
          <a:xfrm>
            <a:off x="532042" y="669083"/>
            <a:ext cx="2024894" cy="342979"/>
          </a:xfrm>
          <a:prstGeom prst="rect">
            <a:avLst/>
          </a:prstGeom>
        </p:spPr>
        <p:txBody>
          <a:bodyPr>
            <a:prstTxWarp prst="textPlain">
              <a:avLst/>
            </a:prstTxWarp>
          </a:bodyPr>
          <a:lstStyle/>
          <a:p>
            <a:pPr lvl="0" algn="ctr"/>
            <a:r>
              <a:rPr b="0" i="0">
                <a:ln w="9525" cap="flat" cmpd="sng">
                  <a:solidFill>
                    <a:srgbClr val="0C8148"/>
                  </a:solidFill>
                  <a:prstDash val="solid"/>
                  <a:round/>
                  <a:headEnd type="none" w="sm" len="sm"/>
                  <a:tailEnd type="none" w="sm" len="sm"/>
                </a:ln>
                <a:solidFill>
                  <a:srgbClr val="1155CC"/>
                </a:solidFill>
                <a:latin typeface="Arial"/>
              </a:rPr>
              <a:t>Unoptimized</a:t>
            </a:r>
          </a:p>
        </p:txBody>
      </p:sp>
      <p:cxnSp>
        <p:nvCxnSpPr>
          <p:cNvPr id="219" name="Google Shape;219;g2632dd0e7c0_0_1"/>
          <p:cNvCxnSpPr/>
          <p:nvPr/>
        </p:nvCxnSpPr>
        <p:spPr>
          <a:xfrm>
            <a:off x="2643800" y="842850"/>
            <a:ext cx="5727000" cy="7200"/>
          </a:xfrm>
          <a:prstGeom prst="straightConnector1">
            <a:avLst/>
          </a:prstGeom>
          <a:noFill/>
          <a:ln w="114300" cap="flat" cmpd="sng">
            <a:solidFill>
              <a:srgbClr val="3C78D8"/>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8e35f7f8c8_3_0"/>
          <p:cNvSpPr txBox="1">
            <a:spLocks noGrp="1"/>
          </p:cNvSpPr>
          <p:nvPr>
            <p:ph type="title"/>
          </p:nvPr>
        </p:nvSpPr>
        <p:spPr>
          <a:xfrm>
            <a:off x="1185350" y="78775"/>
            <a:ext cx="68652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 sz="2020" b="1"/>
              <a:t>Achieved Successful Reduction in Peak Power Demand</a:t>
            </a:r>
            <a:endParaRPr sz="2020" b="1"/>
          </a:p>
          <a:p>
            <a:pPr marL="0" lvl="0" indent="0" algn="ctr" rtl="0">
              <a:lnSpc>
                <a:spcPct val="100000"/>
              </a:lnSpc>
              <a:spcBef>
                <a:spcPts val="0"/>
              </a:spcBef>
              <a:spcAft>
                <a:spcPts val="0"/>
              </a:spcAft>
              <a:buSzPts val="2800"/>
              <a:buNone/>
            </a:pPr>
            <a:r>
              <a:rPr lang="en" sz="2020" b="1"/>
              <a:t>Using LP Optimized Charging Schedules</a:t>
            </a:r>
            <a:endParaRPr sz="2020" b="1"/>
          </a:p>
        </p:txBody>
      </p:sp>
      <p:pic>
        <p:nvPicPr>
          <p:cNvPr id="225" name="Google Shape;225;g28e35f7f8c8_3_0"/>
          <p:cNvPicPr preferRelativeResize="0"/>
          <p:nvPr/>
        </p:nvPicPr>
        <p:blipFill rotWithShape="1">
          <a:blip r:embed="rId3">
            <a:alphaModFix/>
          </a:blip>
          <a:srcRect/>
          <a:stretch/>
        </p:blipFill>
        <p:spPr>
          <a:xfrm>
            <a:off x="86625" y="78775"/>
            <a:ext cx="445425" cy="572700"/>
          </a:xfrm>
          <a:prstGeom prst="rect">
            <a:avLst/>
          </a:prstGeom>
          <a:noFill/>
          <a:ln>
            <a:noFill/>
          </a:ln>
        </p:spPr>
      </p:pic>
      <p:sp>
        <p:nvSpPr>
          <p:cNvPr id="226" name="Google Shape;226;g28e35f7f8c8_3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Clr>
                <a:srgbClr val="000000"/>
              </a:buClr>
              <a:buSzPts val="1000"/>
              <a:buFont typeface="Arial"/>
              <a:buNone/>
            </a:pPr>
            <a:fld id="{00000000-1234-1234-1234-123412341234}" type="slidenum">
              <a:rPr lang="en"/>
              <a:t>9</a:t>
            </a:fld>
            <a:endParaRPr/>
          </a:p>
        </p:txBody>
      </p:sp>
      <p:pic>
        <p:nvPicPr>
          <p:cNvPr id="227" name="Google Shape;227;g28e35f7f8c8_3_0"/>
          <p:cNvPicPr preferRelativeResize="0"/>
          <p:nvPr/>
        </p:nvPicPr>
        <p:blipFill rotWithShape="1">
          <a:blip r:embed="rId4">
            <a:alphaModFix/>
          </a:blip>
          <a:srcRect/>
          <a:stretch/>
        </p:blipFill>
        <p:spPr>
          <a:xfrm>
            <a:off x="1356626" y="1420150"/>
            <a:ext cx="6430751" cy="3531751"/>
          </a:xfrm>
          <a:prstGeom prst="rect">
            <a:avLst/>
          </a:prstGeom>
          <a:noFill/>
          <a:ln>
            <a:noFill/>
          </a:ln>
        </p:spPr>
      </p:pic>
      <p:sp>
        <p:nvSpPr>
          <p:cNvPr id="228" name="Google Shape;228;g28e35f7f8c8_3_0"/>
          <p:cNvSpPr txBox="1"/>
          <p:nvPr/>
        </p:nvSpPr>
        <p:spPr>
          <a:xfrm>
            <a:off x="398700" y="847450"/>
            <a:ext cx="8346600" cy="5727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chemeClr val="accent3"/>
              </a:buClr>
              <a:buSzPts val="1400"/>
              <a:buFont typeface="Proxima Nova"/>
              <a:buChar char="●"/>
            </a:pPr>
            <a:r>
              <a:rPr lang="en" sz="1400" b="0" i="1" u="none" strike="noStrike" cap="none">
                <a:solidFill>
                  <a:schemeClr val="accent3"/>
                </a:solidFill>
                <a:latin typeface="Proxima Nova"/>
                <a:ea typeface="Proxima Nova"/>
                <a:cs typeface="Proxima Nova"/>
                <a:sym typeface="Proxima Nova"/>
              </a:rPr>
              <a:t>Simulated charge scheduling on actual EV data from Argonne National Lab for November 6, 2023</a:t>
            </a:r>
            <a:endParaRPr sz="1400" b="0" i="1" u="none" strike="noStrike" cap="none">
              <a:solidFill>
                <a:schemeClr val="accent3"/>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2769</Words>
  <Application>Microsoft Macintosh PowerPoint</Application>
  <PresentationFormat>On-screen Show (16:9)</PresentationFormat>
  <Paragraphs>305</Paragraphs>
  <Slides>30</Slides>
  <Notes>30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30</vt:i4>
      </vt:variant>
    </vt:vector>
  </HeadingPairs>
  <TitlesOfParts>
    <vt:vector size="39" baseType="lpstr">
      <vt:lpstr>Roboto</vt:lpstr>
      <vt:lpstr>Courier New</vt:lpstr>
      <vt:lpstr>Proxima Nova</vt:lpstr>
      <vt:lpstr>Arial</vt:lpstr>
      <vt:lpstr>Times New Roman</vt:lpstr>
      <vt:lpstr>Roboto Serif</vt:lpstr>
      <vt:lpstr>Roboto Medium</vt:lpstr>
      <vt:lpstr>Spearmint</vt:lpstr>
      <vt:lpstr>Simple Light</vt:lpstr>
      <vt:lpstr>Reinforcement Learning Project: Electric Vehicle Smart Charge Scheduling</vt:lpstr>
      <vt:lpstr>Agenda</vt:lpstr>
      <vt:lpstr>Our Problem</vt:lpstr>
      <vt:lpstr>What is ‘EV Charge Scheduling’?</vt:lpstr>
      <vt:lpstr>PowerPoint Presentation</vt:lpstr>
      <vt:lpstr>Our Simulation Data</vt:lpstr>
      <vt:lpstr>Linear Programming Model Framework</vt:lpstr>
      <vt:lpstr>Linear Programming Model Results</vt:lpstr>
      <vt:lpstr>Achieved Successful Reduction in Peak Power Demand Using LP Optimized Charging Schedules</vt:lpstr>
      <vt:lpstr>Linear Programming Model Optimized Results</vt:lpstr>
      <vt:lpstr>Charge Scheduling using Reinforcement Learning</vt:lpstr>
      <vt:lpstr>Reinforcement Learning for EV Charge Scheduling</vt:lpstr>
      <vt:lpstr>PowerPoint Presentation</vt:lpstr>
      <vt:lpstr>Reinforcement Learning Environment</vt:lpstr>
      <vt:lpstr>Q-Learning</vt:lpstr>
      <vt:lpstr>LP vs Q-Learning</vt:lpstr>
      <vt:lpstr>Setting Up the Environment</vt:lpstr>
      <vt:lpstr>Implementing Q-Learning</vt:lpstr>
      <vt:lpstr>Evaluating Agent Performance</vt:lpstr>
      <vt:lpstr>Beyond Q-Learning’s Limits</vt:lpstr>
      <vt:lpstr>PPO</vt:lpstr>
      <vt:lpstr>PPO</vt:lpstr>
      <vt:lpstr>Environment Changes for PPO</vt:lpstr>
      <vt:lpstr>PPO</vt:lpstr>
      <vt:lpstr>Summary of Results</vt:lpstr>
      <vt:lpstr>Thank You</vt:lpstr>
      <vt:lpstr>Appendix</vt:lpstr>
      <vt:lpstr>Why Multi-Objective Linear Programming?</vt:lpstr>
      <vt:lpstr>Literature Review Summary - LP</vt:lpstr>
      <vt:lpstr>Literature Review Summary - LP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Reinforcement Learning Project: Electric Vehicle Smart Charge Scheduling</dc:title>
  <cp:lastModifiedBy>Hyojun Kim</cp:lastModifiedBy>
  <cp:revision>1</cp:revision>
  <dcterms:modified xsi:type="dcterms:W3CDTF">2023-12-10T23:22:00Z</dcterms:modified>
</cp:coreProperties>
</file>